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80" r:id="rId3"/>
    <p:sldId id="281" r:id="rId4"/>
    <p:sldId id="286" r:id="rId5"/>
    <p:sldId id="318" r:id="rId6"/>
    <p:sldId id="300" r:id="rId7"/>
    <p:sldId id="302" r:id="rId8"/>
    <p:sldId id="304" r:id="rId9"/>
    <p:sldId id="303" r:id="rId10"/>
    <p:sldId id="306" r:id="rId11"/>
    <p:sldId id="307" r:id="rId12"/>
    <p:sldId id="301" r:id="rId13"/>
    <p:sldId id="325" r:id="rId14"/>
    <p:sldId id="320" r:id="rId15"/>
    <p:sldId id="295" r:id="rId16"/>
    <p:sldId id="317" r:id="rId17"/>
    <p:sldId id="323" r:id="rId18"/>
    <p:sldId id="294" r:id="rId19"/>
    <p:sldId id="311" r:id="rId20"/>
    <p:sldId id="308" r:id="rId21"/>
    <p:sldId id="310" r:id="rId22"/>
    <p:sldId id="326" r:id="rId23"/>
    <p:sldId id="309" r:id="rId24"/>
    <p:sldId id="321" r:id="rId25"/>
    <p:sldId id="299" r:id="rId26"/>
    <p:sldId id="316" r:id="rId27"/>
    <p:sldId id="312" r:id="rId28"/>
    <p:sldId id="313" r:id="rId29"/>
    <p:sldId id="315" r:id="rId30"/>
    <p:sldId id="314" r:id="rId31"/>
    <p:sldId id="322" r:id="rId32"/>
    <p:sldId id="324" r:id="rId33"/>
    <p:sldId id="27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30" autoAdjust="0"/>
  </p:normalViewPr>
  <p:slideViewPr>
    <p:cSldViewPr snapToGrid="0">
      <p:cViewPr>
        <p:scale>
          <a:sx n="75" d="100"/>
          <a:sy n="75" d="100"/>
        </p:scale>
        <p:origin x="-1914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3177B9C7-641A-4B90-BC74-740756567D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58E5F6E-842E-487F-A559-85F5A76B75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A8D4C-C596-42B9-B553-65EBC1DB26C9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D37B625-B3FA-481E-BA00-9B0616BFE0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529E1B9-FC54-44F1-B1D7-E3A0F2490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88E0E-CBDC-42ED-A69A-5926A9FC7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746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89AB-D7D7-4B8B-A046-0B4E83EECC16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8C41B-774A-4F36-BB82-BB13149AF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74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분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AAE428-6893-42CB-B147-EF2246D35047}"/>
              </a:ext>
            </a:extLst>
          </p:cNvPr>
          <p:cNvSpPr/>
          <p:nvPr userDrawn="1"/>
        </p:nvSpPr>
        <p:spPr>
          <a:xfrm>
            <a:off x="0" y="0"/>
            <a:ext cx="157110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743D60-107A-4533-9D08-F9E8C063C081}"/>
              </a:ext>
            </a:extLst>
          </p:cNvPr>
          <p:cNvSpPr txBox="1"/>
          <p:nvPr userDrawn="1"/>
        </p:nvSpPr>
        <p:spPr>
          <a:xfrm>
            <a:off x="77667" y="403254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5926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놉시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AAE428-6893-42CB-B147-EF2246D35047}"/>
              </a:ext>
            </a:extLst>
          </p:cNvPr>
          <p:cNvSpPr/>
          <p:nvPr userDrawn="1"/>
        </p:nvSpPr>
        <p:spPr>
          <a:xfrm>
            <a:off x="0" y="0"/>
            <a:ext cx="157110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743D60-107A-4533-9D08-F9E8C063C081}"/>
              </a:ext>
            </a:extLst>
          </p:cNvPr>
          <p:cNvSpPr txBox="1"/>
          <p:nvPr userDrawn="1"/>
        </p:nvSpPr>
        <p:spPr>
          <a:xfrm>
            <a:off x="77669" y="403254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시놉시스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55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방치형 R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AAE428-6893-42CB-B147-EF2246D35047}"/>
              </a:ext>
            </a:extLst>
          </p:cNvPr>
          <p:cNvSpPr/>
          <p:nvPr userDrawn="1"/>
        </p:nvSpPr>
        <p:spPr>
          <a:xfrm>
            <a:off x="0" y="0"/>
            <a:ext cx="157110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743D60-107A-4533-9D08-F9E8C063C081}"/>
              </a:ext>
            </a:extLst>
          </p:cNvPr>
          <p:cNvSpPr txBox="1"/>
          <p:nvPr userDrawn="1"/>
        </p:nvSpPr>
        <p:spPr>
          <a:xfrm>
            <a:off x="231554" y="403254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방치형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RPG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1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액션R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AAE428-6893-42CB-B147-EF2246D35047}"/>
              </a:ext>
            </a:extLst>
          </p:cNvPr>
          <p:cNvSpPr/>
          <p:nvPr userDrawn="1"/>
        </p:nvSpPr>
        <p:spPr>
          <a:xfrm>
            <a:off x="0" y="0"/>
            <a:ext cx="157110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743D60-107A-4533-9D08-F9E8C063C081}"/>
              </a:ext>
            </a:extLst>
          </p:cNvPr>
          <p:cNvSpPr txBox="1"/>
          <p:nvPr userDrawn="1"/>
        </p:nvSpPr>
        <p:spPr>
          <a:xfrm>
            <a:off x="77858" y="403254"/>
            <a:ext cx="1415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액션</a:t>
            </a:r>
            <a:r>
              <a:rPr lang="en-US" altLang="ko-KR" sz="2400" b="1" dirty="0">
                <a:solidFill>
                  <a:schemeClr val="bg1"/>
                </a:solidFill>
              </a:rPr>
              <a:t>RPG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4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집형 R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AAE428-6893-42CB-B147-EF2246D35047}"/>
              </a:ext>
            </a:extLst>
          </p:cNvPr>
          <p:cNvSpPr/>
          <p:nvPr userDrawn="1"/>
        </p:nvSpPr>
        <p:spPr>
          <a:xfrm>
            <a:off x="0" y="0"/>
            <a:ext cx="157110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743D60-107A-4533-9D08-F9E8C063C081}"/>
              </a:ext>
            </a:extLst>
          </p:cNvPr>
          <p:cNvSpPr txBox="1"/>
          <p:nvPr userDrawn="1"/>
        </p:nvSpPr>
        <p:spPr>
          <a:xfrm>
            <a:off x="231554" y="403254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수집형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RPG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1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수집형 R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AAE428-6893-42CB-B147-EF2246D35047}"/>
              </a:ext>
            </a:extLst>
          </p:cNvPr>
          <p:cNvSpPr/>
          <p:nvPr userDrawn="1"/>
        </p:nvSpPr>
        <p:spPr>
          <a:xfrm>
            <a:off x="0" y="0"/>
            <a:ext cx="157110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743D60-107A-4533-9D08-F9E8C063C081}"/>
              </a:ext>
            </a:extLst>
          </p:cNvPr>
          <p:cNvSpPr txBox="1"/>
          <p:nvPr userDrawn="1"/>
        </p:nvSpPr>
        <p:spPr>
          <a:xfrm>
            <a:off x="77667" y="403254"/>
            <a:ext cx="14157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시간이란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요소의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활용법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0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던전 SR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AAE428-6893-42CB-B147-EF2246D35047}"/>
              </a:ext>
            </a:extLst>
          </p:cNvPr>
          <p:cNvSpPr/>
          <p:nvPr userDrawn="1"/>
        </p:nvSpPr>
        <p:spPr>
          <a:xfrm>
            <a:off x="0" y="0"/>
            <a:ext cx="157110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8743D60-107A-4533-9D08-F9E8C063C081}"/>
              </a:ext>
            </a:extLst>
          </p:cNvPr>
          <p:cNvSpPr txBox="1"/>
          <p:nvPr userDrawn="1"/>
        </p:nvSpPr>
        <p:spPr>
          <a:xfrm>
            <a:off x="298272" y="403254"/>
            <a:ext cx="974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던전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SRPG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69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6">
            <a:extLst>
              <a:ext uri="{FF2B5EF4-FFF2-40B4-BE49-F238E27FC236}">
                <a16:creationId xmlns:a16="http://schemas.microsoft.com/office/drawing/2014/main" xmlns="" id="{A78B7691-8254-471E-BADC-6975A74AD8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9" y="182563"/>
            <a:ext cx="10033606" cy="506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/>
            </a:lvl1pPr>
          </a:lstStyle>
          <a:p>
            <a:pPr lvl="0"/>
            <a:r>
              <a:rPr lang="ko-KR" altLang="en-US" dirty="0"/>
              <a:t>아아</a:t>
            </a:r>
          </a:p>
        </p:txBody>
      </p:sp>
    </p:spTree>
    <p:extLst>
      <p:ext uri="{BB962C8B-B14F-4D97-AF65-F5344CB8AC3E}">
        <p14:creationId xmlns:p14="http://schemas.microsoft.com/office/powerpoint/2010/main" val="26500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42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1" r:id="rId4"/>
    <p:sldLayoutId id="2147483652" r:id="rId5"/>
    <p:sldLayoutId id="2147483656" r:id="rId6"/>
    <p:sldLayoutId id="2147483657" r:id="rId7"/>
    <p:sldLayoutId id="2147483653" r:id="rId8"/>
    <p:sldLayoutId id="2147483650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BA85763-3E24-4AE9-A856-8AA7D4B90A88}"/>
              </a:ext>
            </a:extLst>
          </p:cNvPr>
          <p:cNvSpPr/>
          <p:nvPr/>
        </p:nvSpPr>
        <p:spPr>
          <a:xfrm>
            <a:off x="1520890" y="0"/>
            <a:ext cx="2771192" cy="685800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4000" b="1" dirty="0"/>
          </a:p>
          <a:p>
            <a:endParaRPr lang="en-US" altLang="ko-KR" sz="4000" b="1" dirty="0"/>
          </a:p>
          <a:p>
            <a:r>
              <a:rPr lang="ko-KR" altLang="en-US" sz="4000" b="1" dirty="0"/>
              <a:t> 게임</a:t>
            </a:r>
            <a:endParaRPr lang="en-US" altLang="ko-KR" sz="4000" b="1" dirty="0"/>
          </a:p>
          <a:p>
            <a:r>
              <a:rPr lang="ko-KR" altLang="en-US" sz="4000" b="1" dirty="0"/>
              <a:t> 아이디어</a:t>
            </a:r>
            <a:endParaRPr lang="en-US" altLang="ko-KR" sz="4000" b="1" dirty="0"/>
          </a:p>
          <a:p>
            <a:r>
              <a:rPr lang="ko-KR" altLang="en-US" sz="4000" b="1" dirty="0"/>
              <a:t> 제안서</a:t>
            </a:r>
            <a:endParaRPr lang="en-US" altLang="ko-KR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1D731C6-80F2-4724-9BA5-F5F5A516A486}"/>
              </a:ext>
            </a:extLst>
          </p:cNvPr>
          <p:cNvSpPr txBox="1"/>
          <p:nvPr/>
        </p:nvSpPr>
        <p:spPr>
          <a:xfrm>
            <a:off x="10310327" y="589694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하태욱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1137D1-A1F3-4A70-8A08-CBF8D0C04774}"/>
              </a:ext>
            </a:extLst>
          </p:cNvPr>
          <p:cNvSpPr txBox="1"/>
          <p:nvPr/>
        </p:nvSpPr>
        <p:spPr>
          <a:xfrm>
            <a:off x="9974425" y="31472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걸린시간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5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xmlns="" id="{926821AF-F7E5-412D-AB07-51239FC43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017270"/>
              </p:ext>
            </p:extLst>
          </p:nvPr>
        </p:nvGraphicFramePr>
        <p:xfrm>
          <a:off x="2164700" y="475065"/>
          <a:ext cx="3364596" cy="59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" r:id="rId3" imgW="9142560" imgH="16253640" progId="">
                  <p:embed/>
                </p:oleObj>
              </mc:Choice>
              <mc:Fallback>
                <p:oleObj r:id="rId3" imgW="9142560" imgH="16253640" progId="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xmlns="" id="{72024854-81FB-41F2-931A-A91FFE6A6D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4700" y="475065"/>
                        <a:ext cx="3364596" cy="591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E8D45D-1883-41B8-B3DD-0EABC543B0A5}"/>
              </a:ext>
            </a:extLst>
          </p:cNvPr>
          <p:cNvSpPr txBox="1"/>
          <p:nvPr/>
        </p:nvSpPr>
        <p:spPr>
          <a:xfrm>
            <a:off x="5541218" y="1073995"/>
            <a:ext cx="6808274" cy="47089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환생 화면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환생은 </a:t>
            </a:r>
            <a:r>
              <a:rPr lang="en-US" altLang="ko-KR" b="1" dirty="0">
                <a:solidFill>
                  <a:srgbClr val="00B050"/>
                </a:solidFill>
              </a:rPr>
              <a:t>100</a:t>
            </a:r>
            <a:r>
              <a:rPr lang="ko-KR" altLang="en-US" b="1" dirty="0">
                <a:solidFill>
                  <a:srgbClr val="00B050"/>
                </a:solidFill>
              </a:rPr>
              <a:t>스테이지를 넘겼을 때부터 가능</a:t>
            </a:r>
            <a:r>
              <a:rPr lang="ko-KR" altLang="en-US" dirty="0"/>
              <a:t>하다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환생을 하면 </a:t>
            </a:r>
            <a:r>
              <a:rPr lang="en-US" altLang="ko-KR" dirty="0"/>
              <a:t>1</a:t>
            </a:r>
            <a:r>
              <a:rPr lang="ko-KR" altLang="en-US" dirty="0"/>
              <a:t>스테이지로 돌아가며 모든 스킬은 초기화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환생시</a:t>
            </a:r>
            <a:r>
              <a:rPr lang="ko-KR" altLang="en-US" dirty="0"/>
              <a:t> 가지고 있는 재화를 모두 잃게 됨 </a:t>
            </a:r>
            <a:r>
              <a:rPr lang="en-US" altLang="ko-KR" dirty="0"/>
              <a:t>(</a:t>
            </a:r>
            <a:r>
              <a:rPr lang="ko-KR" altLang="en-US" dirty="0"/>
              <a:t>유료재화 제외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rgbClr val="00B050"/>
                </a:solidFill>
              </a:rPr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스테이지 수</a:t>
            </a:r>
            <a:r>
              <a:rPr lang="en-US" altLang="ko-KR" b="1" dirty="0">
                <a:solidFill>
                  <a:srgbClr val="00B050"/>
                </a:solidFill>
              </a:rPr>
              <a:t>/10)</a:t>
            </a:r>
            <a:r>
              <a:rPr lang="ko-KR" altLang="en-US" b="1" dirty="0">
                <a:solidFill>
                  <a:srgbClr val="00B050"/>
                </a:solidFill>
              </a:rPr>
              <a:t>의 값으로 유료재화 제공</a:t>
            </a:r>
            <a:endParaRPr lang="en-US" altLang="ko-KR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B050"/>
                </a:solidFill>
              </a:rPr>
              <a:t>동료와 장비는 환생을 해도 유지 </a:t>
            </a:r>
            <a:r>
              <a:rPr lang="ko-KR" altLang="en-US" dirty="0"/>
              <a:t>됨 </a:t>
            </a:r>
            <a:r>
              <a:rPr lang="en-US" altLang="ko-KR" dirty="0"/>
              <a:t>(</a:t>
            </a:r>
            <a:r>
              <a:rPr lang="ko-KR" altLang="en-US" dirty="0"/>
              <a:t>동료 </a:t>
            </a:r>
            <a:r>
              <a:rPr lang="ko-KR" altLang="en-US" dirty="0" smtClean="0"/>
              <a:t>강화수치 </a:t>
            </a:r>
            <a:r>
              <a:rPr lang="ko-KR" altLang="en-US" dirty="0"/>
              <a:t>초기화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이미 </a:t>
            </a:r>
            <a:r>
              <a:rPr lang="ko-KR" altLang="en-US" dirty="0"/>
              <a:t>지나온 스테이지에서 얻었던 보상들을 다시 얻을 수 있음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보상을 다시 얻을 수 있으므로 유저는 진행이 어려워 졌을 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더 많은 재화를 얻을 수 있는 방법을 제시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유저는 이전보다 더욱 강해지고 빠르게 이전의 위치에 도달함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xmlns="" id="{0AB7A5EC-BE12-4D08-921D-7E964B3DBCBE}"/>
              </a:ext>
            </a:extLst>
          </p:cNvPr>
          <p:cNvSpPr/>
          <p:nvPr/>
        </p:nvSpPr>
        <p:spPr>
          <a:xfrm>
            <a:off x="4497356" y="6354942"/>
            <a:ext cx="354563" cy="37341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00796E-1D4D-4509-8A0A-49F7546FAE07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8.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xmlns="" id="{908D7E9C-5556-4679-BE2A-DC9666872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124595"/>
              </p:ext>
            </p:extLst>
          </p:nvPr>
        </p:nvGraphicFramePr>
        <p:xfrm>
          <a:off x="2164700" y="475065"/>
          <a:ext cx="3364596" cy="59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0" r:id="rId3" imgW="9142560" imgH="16253640" progId="">
                  <p:embed/>
                </p:oleObj>
              </mc:Choice>
              <mc:Fallback>
                <p:oleObj r:id="rId3" imgW="9142560" imgH="16253640" progId="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xmlns="" id="{AE5A4BFB-9043-4A2E-8976-3CD624B39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4700" y="475065"/>
                        <a:ext cx="3364596" cy="591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화살표: 위쪽 3">
            <a:extLst>
              <a:ext uri="{FF2B5EF4-FFF2-40B4-BE49-F238E27FC236}">
                <a16:creationId xmlns:a16="http://schemas.microsoft.com/office/drawing/2014/main" xmlns="" id="{ECE4A0A4-5CFB-4C63-9801-2F9727BFAAF0}"/>
              </a:ext>
            </a:extLst>
          </p:cNvPr>
          <p:cNvSpPr/>
          <p:nvPr/>
        </p:nvSpPr>
        <p:spPr>
          <a:xfrm>
            <a:off x="5066524" y="6354942"/>
            <a:ext cx="354563" cy="37341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1A81AE-A7A7-4B5C-8ECC-6E62855C1B1B}"/>
              </a:ext>
            </a:extLst>
          </p:cNvPr>
          <p:cNvSpPr txBox="1"/>
          <p:nvPr/>
        </p:nvSpPr>
        <p:spPr>
          <a:xfrm>
            <a:off x="5541218" y="1516264"/>
            <a:ext cx="6604116" cy="38244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상점 화면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상점에서 유료 재화를 구매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유료 재화는 </a:t>
            </a:r>
            <a:r>
              <a:rPr lang="ko-KR" altLang="en-US" b="1" dirty="0">
                <a:solidFill>
                  <a:srgbClr val="00B050"/>
                </a:solidFill>
              </a:rPr>
              <a:t>특수한 능력들을 구매 가능</a:t>
            </a:r>
            <a:r>
              <a:rPr lang="ko-KR" altLang="en-US" dirty="0"/>
              <a:t>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 </a:t>
            </a:r>
            <a:r>
              <a:rPr lang="ko-KR" altLang="en-US" dirty="0" err="1"/>
              <a:t>환생시</a:t>
            </a:r>
            <a:r>
              <a:rPr lang="ko-KR" altLang="en-US" dirty="0"/>
              <a:t> 추가 재화를 가지고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EX) </a:t>
            </a:r>
            <a:r>
              <a:rPr lang="ko-KR" altLang="en-US" dirty="0" err="1"/>
              <a:t>환생시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스테이지가 아닌 </a:t>
            </a:r>
            <a:r>
              <a:rPr lang="en-US" altLang="ko-KR" dirty="0"/>
              <a:t>10</a:t>
            </a:r>
            <a:r>
              <a:rPr lang="ko-KR" altLang="en-US" dirty="0"/>
              <a:t>스테이지부터 시작 </a:t>
            </a:r>
            <a:r>
              <a:rPr lang="en-US" altLang="ko-KR" dirty="0"/>
              <a:t>(</a:t>
            </a:r>
            <a:r>
              <a:rPr lang="ko-KR" altLang="en-US" dirty="0"/>
              <a:t>계속증가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유료 재화는 구매가 아닌 환생을 통해서도 얻을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필수적이지 않지만</a:t>
            </a:r>
            <a:r>
              <a:rPr lang="en-US" altLang="ko-KR" dirty="0"/>
              <a:t>, </a:t>
            </a:r>
            <a:r>
              <a:rPr lang="ko-KR" altLang="en-US" dirty="0"/>
              <a:t>게임을 진행하는데 있어서 도움이 되는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상품들을 판매하는 매출구조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00B050"/>
                </a:solidFill>
              </a:rPr>
              <a:t>진행속도 가속화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00796E-1D4D-4509-8A0A-49F7546FAE07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9.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6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051D5B79-FE79-48DA-935E-8011B32D35EA}"/>
              </a:ext>
            </a:extLst>
          </p:cNvPr>
          <p:cNvSpPr txBox="1">
            <a:spLocks/>
          </p:cNvSpPr>
          <p:nvPr/>
        </p:nvSpPr>
        <p:spPr>
          <a:xfrm>
            <a:off x="2155370" y="4279709"/>
            <a:ext cx="9485245" cy="223921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518D37-DB50-40BA-BBEC-377AA245567A}"/>
              </a:ext>
            </a:extLst>
          </p:cNvPr>
          <p:cNvSpPr txBox="1"/>
          <p:nvPr/>
        </p:nvSpPr>
        <p:spPr>
          <a:xfrm>
            <a:off x="2209809" y="4293248"/>
            <a:ext cx="9354209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업적 화면</a:t>
            </a:r>
            <a:r>
              <a:rPr lang="en-US" altLang="ko-KR" sz="1600" spc="100" dirty="0"/>
              <a:t>. </a:t>
            </a:r>
            <a:r>
              <a:rPr lang="ko-KR" altLang="en-US" sz="1600" spc="100" dirty="0"/>
              <a:t>달성한 업적들이 뜨고 달성하지 못한 업적들은 물음표로 뜬다</a:t>
            </a:r>
            <a:r>
              <a:rPr lang="en-US" altLang="ko-KR" sz="1600" spc="100" dirty="0"/>
              <a:t> (</a:t>
            </a:r>
            <a:r>
              <a:rPr lang="ko-KR" altLang="en-US" sz="1600" spc="100" dirty="0"/>
              <a:t>조건확인가능</a:t>
            </a:r>
            <a:r>
              <a:rPr lang="en-US" altLang="ko-KR" sz="1600" spc="100" dirty="0"/>
              <a:t>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업적을 달성하면 다양한 아이템</a:t>
            </a:r>
            <a:r>
              <a:rPr lang="en-US" altLang="ko-KR" sz="1600" b="1" spc="100" dirty="0">
                <a:solidFill>
                  <a:srgbClr val="00B050"/>
                </a:solidFill>
              </a:rPr>
              <a:t>,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재화</a:t>
            </a:r>
            <a:r>
              <a:rPr lang="en-US" altLang="ko-KR" sz="1600" b="1" spc="100" dirty="0">
                <a:solidFill>
                  <a:srgbClr val="00B050"/>
                </a:solidFill>
              </a:rPr>
              <a:t>,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능력치 상승</a:t>
            </a:r>
            <a:r>
              <a:rPr lang="ko-KR" altLang="en-US" sz="1600" spc="100" dirty="0"/>
              <a:t> 등이 이루어 진다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게임을 진행하는 또 하나의 목표</a:t>
            </a:r>
            <a:r>
              <a:rPr lang="ko-KR" altLang="en-US" sz="1600" spc="100" dirty="0"/>
              <a:t>가 된다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업적시스템은 유저에게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내가 정확한 방향으로 나아간다는 방향성</a:t>
            </a:r>
            <a:r>
              <a:rPr lang="ko-KR" altLang="en-US" sz="1600" spc="100" dirty="0"/>
              <a:t>을 잡아주고 성장해 나가는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b="1" spc="100" dirty="0">
                <a:solidFill>
                  <a:srgbClr val="00B050"/>
                </a:solidFill>
              </a:rPr>
              <a:t>명확한 성취감을 형성</a:t>
            </a:r>
            <a:r>
              <a:rPr lang="ko-KR" altLang="en-US" sz="1600" spc="100" dirty="0"/>
              <a:t>시켜준다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쉽게 달성 가능하고 가까운 목표를 정해 줌으로서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유저의 목표의식을 고취</a:t>
            </a:r>
            <a:r>
              <a:rPr lang="ko-KR" altLang="en-US" sz="1600" spc="100" dirty="0"/>
              <a:t>시켜 줌</a:t>
            </a:r>
            <a:r>
              <a:rPr lang="en-US" altLang="ko-KR" sz="1600" spc="100" dirty="0"/>
              <a:t>.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xmlns="" id="{F78244DE-542A-43B7-A449-C1263F7167FE}"/>
              </a:ext>
            </a:extLst>
          </p:cNvPr>
          <p:cNvSpPr txBox="1"/>
          <p:nvPr/>
        </p:nvSpPr>
        <p:spPr>
          <a:xfrm>
            <a:off x="2945156" y="3972087"/>
            <a:ext cx="21130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 err="1"/>
              <a:t>업적창</a:t>
            </a:r>
            <a:r>
              <a:rPr lang="ko-KR" altLang="en-US" sz="1100" dirty="0"/>
              <a:t> 예시 </a:t>
            </a:r>
            <a:r>
              <a:rPr lang="en-US" altLang="ko-KR" sz="1100" dirty="0"/>
              <a:t>(</a:t>
            </a:r>
            <a:r>
              <a:rPr lang="ko-KR" altLang="en-US" sz="1100" dirty="0"/>
              <a:t>중년기사 김봉식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89F46D3-3DEF-4B63-912B-1CAD39CB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20" y="889611"/>
            <a:ext cx="4086795" cy="2600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B5D8A77-3CA6-499F-8F61-E4B17CE0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26" y="417881"/>
            <a:ext cx="2922442" cy="3544148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xmlns="" id="{FD2839D0-0EA7-4853-AB2D-B9034BC5B8E9}"/>
              </a:ext>
            </a:extLst>
          </p:cNvPr>
          <p:cNvSpPr txBox="1"/>
          <p:nvPr/>
        </p:nvSpPr>
        <p:spPr>
          <a:xfrm>
            <a:off x="8820403" y="3972087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/>
              <a:t>쿠키 </a:t>
            </a:r>
            <a:r>
              <a:rPr lang="ko-KR" altLang="en-US" sz="1100" dirty="0" err="1"/>
              <a:t>클리커의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업적창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CCD23E1-84D2-4230-8E9A-04CAEDB38830}"/>
              </a:ext>
            </a:extLst>
          </p:cNvPr>
          <p:cNvSpPr/>
          <p:nvPr/>
        </p:nvSpPr>
        <p:spPr>
          <a:xfrm>
            <a:off x="3866850" y="765109"/>
            <a:ext cx="1380930" cy="569169"/>
          </a:xfrm>
          <a:prstGeom prst="rect">
            <a:avLst/>
          </a:prstGeom>
          <a:solidFill>
            <a:srgbClr val="12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18F00F-BBE1-401E-82F2-77F284C688F1}"/>
              </a:ext>
            </a:extLst>
          </p:cNvPr>
          <p:cNvSpPr txBox="1"/>
          <p:nvPr/>
        </p:nvSpPr>
        <p:spPr>
          <a:xfrm>
            <a:off x="-85946" y="5092471"/>
            <a:ext cx="1787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10.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516" y="2757488"/>
            <a:ext cx="2289176" cy="228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2037716" y="2973388"/>
            <a:ext cx="1447800" cy="1447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클릭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4992" y="1525588"/>
            <a:ext cx="1447800" cy="1447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클릭</a:t>
            </a:r>
            <a:endParaRPr lang="en-US" altLang="ko-KR" sz="28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강화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4644392" y="1525588"/>
            <a:ext cx="1447800" cy="1447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동료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무기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획득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774692" y="2973388"/>
            <a:ext cx="1447800" cy="14478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동료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무기</a:t>
            </a:r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   </a:t>
            </a:r>
          </a:p>
          <a:p>
            <a:pPr algn="ctr"/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강화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644392" y="4765513"/>
            <a:ext cx="1447800" cy="1447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PVP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94992" y="4765513"/>
            <a:ext cx="1447800" cy="14478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업적</a:t>
            </a:r>
            <a:endParaRPr lang="en-US" altLang="ko-KR" sz="28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달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9208" y="723900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/>
              <a:t>내 게임의 순환구조</a:t>
            </a:r>
            <a:endParaRPr lang="ko-KR" alt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91400" y="255487"/>
            <a:ext cx="4517583" cy="6324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게임 전체 방향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동료 시스템과 </a:t>
            </a:r>
            <a:r>
              <a:rPr lang="en-US" altLang="ko-KR" dirty="0" smtClean="0"/>
              <a:t>PVP </a:t>
            </a:r>
            <a:r>
              <a:rPr lang="ko-KR" altLang="en-US" dirty="0" err="1" smtClean="0"/>
              <a:t>고스트</a:t>
            </a:r>
            <a:r>
              <a:rPr lang="ko-KR" altLang="en-US" dirty="0" smtClean="0"/>
              <a:t> 플레이를 통해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유저는 언제든지 돌아오면 보상을 받을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수 있다는 </a:t>
            </a:r>
            <a:r>
              <a:rPr lang="ko-KR" altLang="en-US" b="1" dirty="0" smtClean="0">
                <a:solidFill>
                  <a:srgbClr val="00B050"/>
                </a:solidFill>
              </a:rPr>
              <a:t>기대심리</a:t>
            </a:r>
            <a:r>
              <a:rPr lang="ko-KR" altLang="en-US" dirty="0"/>
              <a:t>를</a:t>
            </a:r>
            <a:r>
              <a:rPr lang="ko-KR" altLang="en-US" dirty="0" smtClean="0"/>
              <a:t> 가지게 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빠른 속도로 쌓여가는 재화와 단기적으로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달성하기 쉬운 업적들을 통해서 유저가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B050"/>
                </a:solidFill>
              </a:rPr>
              <a:t>지속적으로 자신이 성장해 나간다는 것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느끼게 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게임의 난이도나 진입장벽이 낮기 때문에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익히려고 노력할 필요가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성장도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자동으로 되기 때문에 노력을 하지 않아도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유저에게 결과값을 줌으로 </a:t>
            </a:r>
            <a:r>
              <a:rPr lang="ko-KR" altLang="en-US" b="1" dirty="0" smtClean="0">
                <a:solidFill>
                  <a:srgbClr val="00B050"/>
                </a:solidFill>
              </a:rPr>
              <a:t>결과적인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00B050"/>
                </a:solidFill>
              </a:rPr>
              <a:t>즐거움만 유저에게 전달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718F00F-BBE1-401E-82F2-77F284C688F1}"/>
              </a:ext>
            </a:extLst>
          </p:cNvPr>
          <p:cNvSpPr txBox="1"/>
          <p:nvPr/>
        </p:nvSpPr>
        <p:spPr>
          <a:xfrm>
            <a:off x="-85946" y="5092471"/>
            <a:ext cx="1787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11.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758311"/>
            <a:ext cx="3413419" cy="53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41A81AE-A7A7-4B5C-8ECC-6E62855C1B1B}"/>
              </a:ext>
            </a:extLst>
          </p:cNvPr>
          <p:cNvSpPr txBox="1"/>
          <p:nvPr/>
        </p:nvSpPr>
        <p:spPr>
          <a:xfrm>
            <a:off x="5541218" y="1118540"/>
            <a:ext cx="6402394" cy="18004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컨셉아트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작은 화면에서 자세하게 캐릭터를 보기는 힘들다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캐릭터를 자세히 표현하기 보다는 형태만을 표현해주고</a:t>
            </a:r>
            <a:endParaRPr lang="en-US" altLang="ko-KR" dirty="0" smtClean="0"/>
          </a:p>
          <a:p>
            <a:pPr indent="252000">
              <a:lnSpc>
                <a:spcPct val="150000"/>
              </a:lnSpc>
            </a:pPr>
            <a:r>
              <a:rPr lang="ko-KR" altLang="en-US" dirty="0" smtClean="0"/>
              <a:t>화려한 </a:t>
            </a:r>
            <a:r>
              <a:rPr lang="ko-KR" altLang="en-US" dirty="0" err="1" smtClean="0"/>
              <a:t>이펙트를</a:t>
            </a:r>
            <a:r>
              <a:rPr lang="ko-KR" altLang="en-US" dirty="0" smtClean="0"/>
              <a:t> 위주로 보는 재미를 더 늘려 </a:t>
            </a:r>
            <a:r>
              <a:rPr lang="ko-KR" altLang="en-US" dirty="0" err="1" smtClean="0"/>
              <a:t>주는게</a:t>
            </a:r>
            <a:r>
              <a:rPr lang="ko-KR" altLang="en-US" dirty="0" smtClean="0"/>
              <a:t> 좋다</a:t>
            </a:r>
            <a:endParaRPr lang="en-US" altLang="ko-KR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43" y="3038587"/>
            <a:ext cx="3854744" cy="306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18F00F-BBE1-401E-82F2-77F284C688F1}"/>
              </a:ext>
            </a:extLst>
          </p:cNvPr>
          <p:cNvSpPr txBox="1"/>
          <p:nvPr/>
        </p:nvSpPr>
        <p:spPr>
          <a:xfrm>
            <a:off x="-85946" y="5092471"/>
            <a:ext cx="1787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12.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75000"/>
                  </a:schemeClr>
                </a:solidFill>
              </a:rPr>
              <a:t>1.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83F82FF-C905-4182-8EDA-99EF6CBBD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574" b="53296"/>
          <a:stretch/>
        </p:blipFill>
        <p:spPr bwMode="auto">
          <a:xfrm>
            <a:off x="2164700" y="417881"/>
            <a:ext cx="4114802" cy="35441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1B870A9B-A2DB-4094-9C9E-EC55B46E809F}"/>
              </a:ext>
            </a:extLst>
          </p:cNvPr>
          <p:cNvSpPr txBox="1">
            <a:spLocks/>
          </p:cNvSpPr>
          <p:nvPr/>
        </p:nvSpPr>
        <p:spPr>
          <a:xfrm>
            <a:off x="2155370" y="4279709"/>
            <a:ext cx="9485245" cy="223921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790A4D7-F3A8-4643-A102-107270A9959E}"/>
              </a:ext>
            </a:extLst>
          </p:cNvPr>
          <p:cNvSpPr txBox="1"/>
          <p:nvPr/>
        </p:nvSpPr>
        <p:spPr>
          <a:xfrm>
            <a:off x="2209809" y="4293248"/>
            <a:ext cx="935420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액션장르는 모바일 게임 장르 중 </a:t>
            </a:r>
            <a:r>
              <a:rPr lang="ko-KR" altLang="en-US" b="1" spc="100" dirty="0">
                <a:solidFill>
                  <a:srgbClr val="00B050"/>
                </a:solidFill>
              </a:rPr>
              <a:t>가장 높은 </a:t>
            </a:r>
            <a:r>
              <a:rPr lang="en-US" altLang="ko-KR" b="1" spc="100" dirty="0">
                <a:solidFill>
                  <a:srgbClr val="00B050"/>
                </a:solidFill>
              </a:rPr>
              <a:t>MAU</a:t>
            </a:r>
            <a:r>
              <a:rPr lang="ko-KR" altLang="en-US" b="1" spc="100" dirty="0">
                <a:solidFill>
                  <a:srgbClr val="00B050"/>
                </a:solidFill>
              </a:rPr>
              <a:t>를 자랑하는 장르</a:t>
            </a:r>
            <a:r>
              <a:rPr lang="ko-KR" altLang="en-US" sz="1600" spc="100" dirty="0"/>
              <a:t>이다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모바일 게임 </a:t>
            </a:r>
            <a:r>
              <a:rPr lang="en-US" altLang="ko-KR" b="1" spc="100" dirty="0">
                <a:solidFill>
                  <a:srgbClr val="00B050"/>
                </a:solidFill>
              </a:rPr>
              <a:t>MAU </a:t>
            </a:r>
            <a:r>
              <a:rPr lang="ko-KR" altLang="en-US" b="1" spc="100" dirty="0">
                <a:solidFill>
                  <a:srgbClr val="00B050"/>
                </a:solidFill>
              </a:rPr>
              <a:t>순위에서 </a:t>
            </a:r>
            <a:r>
              <a:rPr lang="en-US" altLang="ko-KR" b="1" spc="100" dirty="0">
                <a:solidFill>
                  <a:srgbClr val="00B050"/>
                </a:solidFill>
              </a:rPr>
              <a:t>1~3</a:t>
            </a:r>
            <a:r>
              <a:rPr lang="ko-KR" altLang="en-US" b="1" spc="100" dirty="0">
                <a:solidFill>
                  <a:srgbClr val="00B050"/>
                </a:solidFill>
              </a:rPr>
              <a:t>위가 모두 액션장르</a:t>
            </a:r>
            <a:r>
              <a:rPr lang="ko-KR" altLang="en-US" spc="100" dirty="0"/>
              <a:t> </a:t>
            </a:r>
            <a:r>
              <a:rPr lang="ko-KR" altLang="en-US" sz="1600" spc="100" dirty="0"/>
              <a:t>게임이다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spc="100" dirty="0"/>
              <a:t>10</a:t>
            </a:r>
            <a:r>
              <a:rPr lang="ko-KR" altLang="en-US" sz="1600" spc="100" dirty="0"/>
              <a:t>대에서 </a:t>
            </a:r>
            <a:r>
              <a:rPr lang="en-US" altLang="ko-KR" sz="1600" spc="100" dirty="0"/>
              <a:t>50</a:t>
            </a:r>
            <a:r>
              <a:rPr lang="ko-KR" altLang="en-US" sz="1600" spc="100" dirty="0"/>
              <a:t>대까지 나이를 가리지 않고 </a:t>
            </a:r>
            <a:r>
              <a:rPr lang="ko-KR" altLang="en-US" b="1" spc="100" dirty="0">
                <a:solidFill>
                  <a:srgbClr val="00B050"/>
                </a:solidFill>
              </a:rPr>
              <a:t>모든 세대가 가장 선호하는 장르</a:t>
            </a:r>
            <a:r>
              <a:rPr lang="ko-KR" altLang="en-US" sz="1600" spc="100" dirty="0"/>
              <a:t>가 </a:t>
            </a:r>
            <a:r>
              <a:rPr lang="ko-KR" altLang="en-US" sz="1600" spc="100" dirty="0" err="1"/>
              <a:t>액션장르이다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기본적으로 장르 선호도가 높으므로 액션 장르를 선택했을 때 </a:t>
            </a:r>
            <a:r>
              <a:rPr lang="ko-KR" altLang="en-US" b="1" spc="100" dirty="0">
                <a:solidFill>
                  <a:srgbClr val="00B050"/>
                </a:solidFill>
              </a:rPr>
              <a:t>유저층이 넓다</a:t>
            </a:r>
            <a:r>
              <a:rPr lang="ko-KR" altLang="en-US" sz="1600" spc="100" dirty="0"/>
              <a:t>는 장점이 있다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b="1" spc="100" dirty="0">
                <a:solidFill>
                  <a:srgbClr val="00B050"/>
                </a:solidFill>
              </a:rPr>
              <a:t>메인 타겟층은 </a:t>
            </a:r>
            <a:r>
              <a:rPr lang="en-US" altLang="ko-KR" b="1" spc="100" dirty="0">
                <a:solidFill>
                  <a:srgbClr val="00B050"/>
                </a:solidFill>
              </a:rPr>
              <a:t>10</a:t>
            </a:r>
            <a:r>
              <a:rPr lang="ko-KR" altLang="en-US" b="1" spc="100" dirty="0">
                <a:solidFill>
                  <a:srgbClr val="00B050"/>
                </a:solidFill>
              </a:rPr>
              <a:t>대와 </a:t>
            </a:r>
            <a:r>
              <a:rPr lang="en-US" altLang="ko-KR" b="1" spc="100" dirty="0">
                <a:solidFill>
                  <a:srgbClr val="00B050"/>
                </a:solidFill>
              </a:rPr>
              <a:t>30,40</a:t>
            </a:r>
            <a:r>
              <a:rPr lang="ko-KR" altLang="en-US" b="1" spc="100" dirty="0">
                <a:solidFill>
                  <a:srgbClr val="00B050"/>
                </a:solidFill>
              </a:rPr>
              <a:t>대</a:t>
            </a:r>
            <a:r>
              <a:rPr lang="ko-KR" altLang="en-US" sz="1600" spc="100" dirty="0"/>
              <a:t>의 비율이 가장 높으므로 이 나이대를 타겟으로 </a:t>
            </a:r>
            <a:r>
              <a:rPr lang="ko-KR" altLang="en-US" sz="1600" spc="100" dirty="0" err="1"/>
              <a:t>해야한다</a:t>
            </a:r>
            <a:r>
              <a:rPr lang="en-US" altLang="ko-KR" sz="1600" spc="100" dirty="0"/>
              <a:t>.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xmlns="" id="{9602917F-ADB1-4D74-AD60-31904AD2D585}"/>
              </a:ext>
            </a:extLst>
          </p:cNvPr>
          <p:cNvSpPr txBox="1"/>
          <p:nvPr/>
        </p:nvSpPr>
        <p:spPr>
          <a:xfrm>
            <a:off x="2420966" y="3972087"/>
            <a:ext cx="3602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앱에이프</a:t>
            </a:r>
            <a:r>
              <a:rPr lang="en-US" altLang="ko-KR" sz="1100" dirty="0"/>
              <a:t>, 2019</a:t>
            </a:r>
            <a:r>
              <a:rPr lang="ko-KR" altLang="en-US" sz="1100" dirty="0"/>
              <a:t>년 </a:t>
            </a:r>
            <a:r>
              <a:rPr lang="en-US" altLang="ko-KR" sz="1100" dirty="0"/>
              <a:t>7</a:t>
            </a:r>
            <a:r>
              <a:rPr lang="ko-KR" altLang="en-US" sz="1100" dirty="0"/>
              <a:t>월 모바일게임 </a:t>
            </a:r>
            <a:r>
              <a:rPr lang="en-US" altLang="ko-KR" sz="1100" dirty="0"/>
              <a:t>MAU TOP 10</a:t>
            </a:r>
            <a:endParaRPr lang="ko-KR" altLang="en-US" sz="1100" dirty="0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xmlns="" id="{B2A165FF-F387-4CB5-9097-F41C5355ED6E}"/>
              </a:ext>
            </a:extLst>
          </p:cNvPr>
          <p:cNvSpPr txBox="1"/>
          <p:nvPr/>
        </p:nvSpPr>
        <p:spPr>
          <a:xfrm>
            <a:off x="7499873" y="3965581"/>
            <a:ext cx="3366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앱에이프</a:t>
            </a:r>
            <a:r>
              <a:rPr lang="en-US" altLang="ko-KR" sz="1100" dirty="0"/>
              <a:t>, 2019</a:t>
            </a:r>
            <a:r>
              <a:rPr lang="ko-KR" altLang="en-US" sz="1100" dirty="0"/>
              <a:t>년 </a:t>
            </a:r>
            <a:r>
              <a:rPr lang="en-US" altLang="ko-KR" sz="1100" dirty="0"/>
              <a:t>7</a:t>
            </a:r>
            <a:r>
              <a:rPr lang="ko-KR" altLang="en-US" sz="1100" dirty="0"/>
              <a:t>월 모바일게임 </a:t>
            </a:r>
            <a:r>
              <a:rPr lang="en-US" altLang="ko-KR" sz="1100" dirty="0"/>
              <a:t>MAU</a:t>
            </a:r>
            <a:r>
              <a:rPr lang="ko-KR" altLang="en-US" sz="1100" dirty="0"/>
              <a:t>비율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3C5F2774-B4A6-4527-9A30-30C7F0ABC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89" y="785206"/>
            <a:ext cx="3712226" cy="2859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AAC1BC-FEFD-4E47-9324-92EB7ED0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760" y="417881"/>
            <a:ext cx="4914855" cy="3544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515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3F328FA3-2E27-458B-A256-3F70E07D889F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583199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981C0E-AE28-4138-B6D9-2A43DDC9CDB3}"/>
              </a:ext>
            </a:extLst>
          </p:cNvPr>
          <p:cNvSpPr txBox="1"/>
          <p:nvPr/>
        </p:nvSpPr>
        <p:spPr>
          <a:xfrm>
            <a:off x="2209809" y="4563836"/>
            <a:ext cx="9354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 smtClean="0"/>
              <a:t>주 </a:t>
            </a:r>
            <a:r>
              <a:rPr lang="ko-KR" altLang="en-US" sz="1600" spc="100" dirty="0" err="1" smtClean="0"/>
              <a:t>타겟</a:t>
            </a:r>
            <a:r>
              <a:rPr lang="ko-KR" altLang="en-US" sz="1600" spc="100" dirty="0" smtClean="0"/>
              <a:t> 층인 </a:t>
            </a:r>
            <a:r>
              <a:rPr lang="en-US" altLang="ko-KR" sz="1600" spc="100" dirty="0" smtClean="0"/>
              <a:t>10</a:t>
            </a:r>
            <a:r>
              <a:rPr lang="ko-KR" altLang="en-US" sz="1600" spc="100" dirty="0" smtClean="0"/>
              <a:t>대를 노리기 위한 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화려한 액션성</a:t>
            </a:r>
            <a:r>
              <a:rPr lang="ko-KR" altLang="en-US" sz="1600" spc="100" dirty="0" smtClean="0"/>
              <a:t>과 </a:t>
            </a:r>
            <a:r>
              <a:rPr lang="en-US" altLang="ko-KR" sz="1600" spc="100" dirty="0" smtClean="0"/>
              <a:t>3,40</a:t>
            </a:r>
            <a:r>
              <a:rPr lang="ko-KR" altLang="en-US" sz="1600" spc="100" dirty="0" smtClean="0"/>
              <a:t>대를 노리기 위한 </a:t>
            </a:r>
            <a:r>
              <a:rPr lang="ko-KR" altLang="en-US" sz="1600" b="1" spc="100" dirty="0" err="1" smtClean="0">
                <a:solidFill>
                  <a:srgbClr val="00B050"/>
                </a:solidFill>
              </a:rPr>
              <a:t>레트로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 감성</a:t>
            </a:r>
            <a:endParaRPr lang="en-US" altLang="ko-KR" sz="1600" b="1" spc="100" dirty="0" smtClean="0">
              <a:solidFill>
                <a:srgbClr val="00B050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spc="100" dirty="0" smtClean="0"/>
              <a:t>3,40</a:t>
            </a:r>
            <a:r>
              <a:rPr lang="ko-KR" altLang="en-US" sz="1600" spc="100" dirty="0" smtClean="0"/>
              <a:t>대가 주로 경험해 봤을 게임들의 특징을 가져와 적용</a:t>
            </a:r>
            <a:endParaRPr lang="en-US" altLang="ko-KR" sz="1600" spc="100" dirty="0" smtClean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 err="1" smtClean="0"/>
              <a:t>모바일</a:t>
            </a:r>
            <a:r>
              <a:rPr lang="ko-KR" altLang="en-US" sz="1600" spc="100" dirty="0" smtClean="0"/>
              <a:t> 플랫폼에 맞춰서 복잡한 조작보다는 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단순한 조작</a:t>
            </a:r>
            <a:r>
              <a:rPr lang="ko-KR" altLang="en-US" sz="1600" spc="100" dirty="0" smtClean="0"/>
              <a:t>을 기반으로 만들 것</a:t>
            </a:r>
            <a:endParaRPr lang="en-US" altLang="ko-KR" sz="1600" spc="100" dirty="0" smtClean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 smtClean="0">
                <a:solidFill>
                  <a:srgbClr val="00B050"/>
                </a:solidFill>
              </a:rPr>
              <a:t>내 게임만의 특징</a:t>
            </a:r>
            <a:r>
              <a:rPr lang="ko-KR" altLang="en-US" sz="1600" spc="100" dirty="0" smtClean="0"/>
              <a:t>을 게임 내에서 살려서 만들 것 </a:t>
            </a:r>
            <a:r>
              <a:rPr lang="en-US" altLang="ko-KR" sz="1600" spc="100" dirty="0" smtClean="0"/>
              <a:t>(</a:t>
            </a:r>
            <a:r>
              <a:rPr lang="ko-KR" altLang="en-US" sz="1600" spc="100" dirty="0" smtClean="0"/>
              <a:t>시간적인 요소</a:t>
            </a:r>
            <a:r>
              <a:rPr lang="en-US" altLang="ko-KR" sz="1600" spc="100" dirty="0" smtClean="0"/>
              <a:t>)</a:t>
            </a:r>
          </a:p>
        </p:txBody>
      </p:sp>
      <p:pic>
        <p:nvPicPr>
          <p:cNvPr id="5" name="Picture 2" descr="ë©í¸ë¡ì´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386" y="431571"/>
            <a:ext cx="3937228" cy="39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ìë§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70" y="880541"/>
            <a:ext cx="5416550" cy="30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2.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3.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2" descr="ë¦´ê²ìì¼ë§í  ã TST77.COM ã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 ë¦´ê²ìì¼ë§í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69" y="771804"/>
            <a:ext cx="3476492" cy="531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2CF7318-52AC-4A82-B5BC-6683B85C16D7}"/>
              </a:ext>
            </a:extLst>
          </p:cNvPr>
          <p:cNvSpPr txBox="1"/>
          <p:nvPr/>
        </p:nvSpPr>
        <p:spPr>
          <a:xfrm>
            <a:off x="6306717" y="2228150"/>
            <a:ext cx="5250155" cy="24006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대대로 마왕을 물리쳐온 용사 가문의 주인공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시간을 되돌릴 수 있다는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용사가문의 유물인 낡은 회중시계를 가지고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시공이 뒤틀려 있는 마왕성의 안으로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마왕을 쓰러뜨리기 위해 들어간다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49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xmlns="" id="{0BC011AA-9638-4B9D-8486-ADA0B5E6FE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5237"/>
              </p:ext>
            </p:extLst>
          </p:nvPr>
        </p:nvGraphicFramePr>
        <p:xfrm>
          <a:off x="3218138" y="417881"/>
          <a:ext cx="7029060" cy="395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1" r:id="rId3" imgW="9142560" imgH="5142600" progId="">
                  <p:embed/>
                </p:oleObj>
              </mc:Choice>
              <mc:Fallback>
                <p:oleObj r:id="rId3" imgW="9142560" imgH="5142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8138" y="417881"/>
                        <a:ext cx="7029060" cy="3953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3F328FA3-2E27-458B-A256-3F70E07D889F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2981C0E-AE28-4138-B6D9-2A43DDC9CDB3}"/>
              </a:ext>
            </a:extLst>
          </p:cNvPr>
          <p:cNvSpPr txBox="1"/>
          <p:nvPr/>
        </p:nvSpPr>
        <p:spPr>
          <a:xfrm>
            <a:off x="2209809" y="4563836"/>
            <a:ext cx="9354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게임은 </a:t>
            </a:r>
            <a:r>
              <a:rPr lang="en-US" altLang="ko-KR" sz="1600" b="1" spc="100" dirty="0">
                <a:solidFill>
                  <a:srgbClr val="00B050"/>
                </a:solidFill>
              </a:rPr>
              <a:t>2D</a:t>
            </a:r>
            <a:r>
              <a:rPr lang="ko-KR" altLang="en-US" sz="1600" b="1" spc="100" dirty="0">
                <a:solidFill>
                  <a:srgbClr val="00B050"/>
                </a:solidFill>
              </a:rPr>
              <a:t> </a:t>
            </a:r>
            <a:r>
              <a:rPr lang="ko-KR" altLang="en-US" sz="1600" b="1" spc="100" dirty="0" err="1">
                <a:solidFill>
                  <a:srgbClr val="00B050"/>
                </a:solidFill>
              </a:rPr>
              <a:t>횡스크롤</a:t>
            </a:r>
            <a:r>
              <a:rPr lang="ko-KR" altLang="en-US" sz="1600" b="1" spc="100" dirty="0">
                <a:solidFill>
                  <a:srgbClr val="00B050"/>
                </a:solidFill>
              </a:rPr>
              <a:t> 방식의 게임</a:t>
            </a:r>
            <a:r>
              <a:rPr lang="ko-KR" altLang="en-US" sz="1600" spc="100" dirty="0"/>
              <a:t>으로 진행되며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공격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점프</a:t>
            </a:r>
            <a:r>
              <a:rPr lang="en-US" altLang="ko-KR" sz="1600" spc="100" dirty="0"/>
              <a:t>, </a:t>
            </a:r>
            <a:r>
              <a:rPr lang="ko-KR" altLang="en-US" sz="1600" spc="100" dirty="0" err="1"/>
              <a:t>스킬을</a:t>
            </a:r>
            <a:r>
              <a:rPr lang="ko-KR" altLang="en-US" sz="1600" spc="100" dirty="0"/>
              <a:t> </a:t>
            </a:r>
            <a:r>
              <a:rPr lang="ko-KR" altLang="en-US" sz="1600" spc="100" dirty="0" smtClean="0"/>
              <a:t>사용한다 </a:t>
            </a:r>
            <a:r>
              <a:rPr lang="en-US" altLang="ko-KR" sz="1600" spc="100" dirty="0" smtClean="0"/>
              <a:t>(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단순함</a:t>
            </a:r>
            <a:r>
              <a:rPr lang="en-US" altLang="ko-KR" sz="1600" spc="100" dirty="0" smtClean="0"/>
              <a:t>)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몬스터를 쓰러뜨리면 재화를 얻는다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적과 접촉하거나 적의 공격에 맞았을 경우 생명을 잃고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모두 잃으면 사망한다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동료는 플레이어를 따라다니며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자동으로 적을 향해 공격</a:t>
            </a:r>
            <a:r>
              <a:rPr lang="ko-KR" altLang="en-US" sz="1600" spc="100" dirty="0"/>
              <a:t>한다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스킬을 사용하면 </a:t>
            </a:r>
            <a:r>
              <a:rPr lang="en-US" altLang="ko-KR" sz="1600" spc="100" dirty="0"/>
              <a:t>MP </a:t>
            </a:r>
            <a:r>
              <a:rPr lang="ko-KR" altLang="en-US" sz="1600" spc="100" dirty="0"/>
              <a:t>수치가 줄어든다</a:t>
            </a:r>
            <a:endParaRPr lang="en-US" altLang="ko-KR" sz="1600" spc="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5C87716-BD57-4D24-B713-13639D8604E7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4.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D370894F-7DB8-44B9-A263-46DBC4E44526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DF515B-5030-40D7-9DD2-D111375E7678}"/>
              </a:ext>
            </a:extLst>
          </p:cNvPr>
          <p:cNvSpPr txBox="1"/>
          <p:nvPr/>
        </p:nvSpPr>
        <p:spPr>
          <a:xfrm>
            <a:off x="2209809" y="4563836"/>
            <a:ext cx="935420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장착하는 무기에 따라서 공격방식</a:t>
            </a:r>
            <a:r>
              <a:rPr lang="ko-KR" altLang="en-US" sz="1600" spc="100" dirty="0"/>
              <a:t>이 달라진다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같은 종류의 무기라도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아이템 효과에 따라서 다른 공격 방식</a:t>
            </a:r>
            <a:r>
              <a:rPr lang="ko-KR" altLang="en-US" sz="1600" spc="100" dirty="0"/>
              <a:t>을 가진다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장비는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몬스터를 잡았을 때 일정한 확률</a:t>
            </a:r>
            <a:r>
              <a:rPr lang="ko-KR" altLang="en-US" sz="1600" spc="100" dirty="0"/>
              <a:t>로 얻을 수 있다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여러가지 플레이 스타일을 통해서 반복적인 게임 구조에서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매번 색다름</a:t>
            </a:r>
            <a:r>
              <a:rPr lang="ko-KR" altLang="en-US" sz="1600" spc="100" dirty="0"/>
              <a:t>을 줄 수 있음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다양한 장비를 얻기 위해서 반복적인 플레이를 자연스럽게 하게 됨</a:t>
            </a:r>
            <a:r>
              <a:rPr lang="en-US" altLang="ko-KR" sz="1600" spc="1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047662-08CF-4528-B0DC-0C4C9AD3BCA8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5.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09FD623-5476-4A4E-800E-A65CDD0C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219" y="417881"/>
            <a:ext cx="2042329" cy="1555005"/>
          </a:xfrm>
          <a:prstGeom prst="rect">
            <a:avLst/>
          </a:prstGeom>
        </p:spPr>
      </p:pic>
      <p:pic>
        <p:nvPicPr>
          <p:cNvPr id="15362" name="Picture 2" descr="ëë¼ png ì´ë¯¸ì§ ê²ìê²°ê³¼">
            <a:extLst>
              <a:ext uri="{FF2B5EF4-FFF2-40B4-BE49-F238E27FC236}">
                <a16:creationId xmlns:a16="http://schemas.microsoft.com/office/drawing/2014/main" xmlns="" id="{A2C76DFD-FEAF-45EF-88DE-5A4D9DC3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70" y="417881"/>
            <a:ext cx="1555005" cy="155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EE42DEEF-153C-4C30-BE73-CBC563A07D1C}"/>
              </a:ext>
            </a:extLst>
          </p:cNvPr>
          <p:cNvSpPr/>
          <p:nvPr/>
        </p:nvSpPr>
        <p:spPr>
          <a:xfrm>
            <a:off x="3881535" y="1001271"/>
            <a:ext cx="783771" cy="388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87160B4-C24F-488E-A5CF-22963E794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21081" y="2426252"/>
            <a:ext cx="2042330" cy="1656664"/>
          </a:xfrm>
          <a:prstGeom prst="rect">
            <a:avLst/>
          </a:prstGeom>
        </p:spPr>
      </p:pic>
      <p:pic>
        <p:nvPicPr>
          <p:cNvPr id="15364" name="Picture 4" descr="í png ì´ë¯¸ì§ ê²ìê²°ê³¼">
            <a:extLst>
              <a:ext uri="{FF2B5EF4-FFF2-40B4-BE49-F238E27FC236}">
                <a16:creationId xmlns:a16="http://schemas.microsoft.com/office/drawing/2014/main" xmlns="" id="{AB3A2E54-A929-4CAC-B66C-6D3A88E6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76" y="2363292"/>
            <a:ext cx="1223192" cy="18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D3E12121-14ED-430E-A87B-6344198143AD}"/>
              </a:ext>
            </a:extLst>
          </p:cNvPr>
          <p:cNvSpPr/>
          <p:nvPr/>
        </p:nvSpPr>
        <p:spPr>
          <a:xfrm>
            <a:off x="3881535" y="3065319"/>
            <a:ext cx="783771" cy="388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6" name="Picture 6" descr="ê² png ì´ë¯¸ì§ ê²ìê²°ê³¼">
            <a:extLst>
              <a:ext uri="{FF2B5EF4-FFF2-40B4-BE49-F238E27FC236}">
                <a16:creationId xmlns:a16="http://schemas.microsoft.com/office/drawing/2014/main" xmlns="" id="{FFEEBF8E-F63A-40E4-9AAF-F07B0262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975" y="1748467"/>
            <a:ext cx="1274307" cy="127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9CB8B4D-3AF1-4794-9E61-A0D1A4F04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2620" y="417881"/>
            <a:ext cx="2337995" cy="15639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D5AD9DE-E7CE-411E-9CC8-74CCA9B20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20" y="2426252"/>
            <a:ext cx="2339286" cy="1618006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736C232D-475C-472E-8629-903E6CD523E4}"/>
              </a:ext>
            </a:extLst>
          </p:cNvPr>
          <p:cNvSpPr/>
          <p:nvPr/>
        </p:nvSpPr>
        <p:spPr>
          <a:xfrm rot="18900000">
            <a:off x="8444304" y="1261297"/>
            <a:ext cx="783771" cy="388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6493E774-F837-4980-9E50-9C6B514F2AE7}"/>
              </a:ext>
            </a:extLst>
          </p:cNvPr>
          <p:cNvSpPr/>
          <p:nvPr/>
        </p:nvSpPr>
        <p:spPr>
          <a:xfrm rot="2700000">
            <a:off x="8444304" y="2757401"/>
            <a:ext cx="783771" cy="388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967A08AF-6793-402B-A3A2-DA816C5AE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7"/>
          <a:stretch/>
        </p:blipFill>
        <p:spPr bwMode="auto">
          <a:xfrm>
            <a:off x="2155370" y="785206"/>
            <a:ext cx="4559798" cy="28596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FBBA9C64-A31C-4FD7-97FA-76D34B52C5C0}"/>
              </a:ext>
            </a:extLst>
          </p:cNvPr>
          <p:cNvSpPr txBox="1">
            <a:spLocks/>
          </p:cNvSpPr>
          <p:nvPr/>
        </p:nvSpPr>
        <p:spPr>
          <a:xfrm>
            <a:off x="2155370" y="4279709"/>
            <a:ext cx="9485245" cy="223921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592286" y="1124744"/>
            <a:ext cx="833458" cy="1025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360787C7-E0DC-41EC-9F0A-A29CD2ECCA5D}"/>
              </a:ext>
            </a:extLst>
          </p:cNvPr>
          <p:cNvSpPr txBox="1"/>
          <p:nvPr/>
        </p:nvSpPr>
        <p:spPr>
          <a:xfrm>
            <a:off x="2408111" y="3908450"/>
            <a:ext cx="4054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/>
              <a:t>모바일 인덱스</a:t>
            </a:r>
            <a:r>
              <a:rPr lang="en-US" altLang="ko-KR" sz="1100" dirty="0"/>
              <a:t>, 2019</a:t>
            </a:r>
            <a:r>
              <a:rPr lang="ko-KR" altLang="en-US" sz="1100" dirty="0"/>
              <a:t>년 상반기 모바일게임 이용자 통계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xmlns="" id="{360787C7-E0DC-41EC-9F0A-A29CD2ECCA5D}"/>
              </a:ext>
            </a:extLst>
          </p:cNvPr>
          <p:cNvSpPr txBox="1"/>
          <p:nvPr/>
        </p:nvSpPr>
        <p:spPr>
          <a:xfrm>
            <a:off x="8115118" y="3908450"/>
            <a:ext cx="3366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앱에이프</a:t>
            </a:r>
            <a:r>
              <a:rPr lang="en-US" altLang="ko-KR" sz="1100" dirty="0"/>
              <a:t>, 2019</a:t>
            </a:r>
            <a:r>
              <a:rPr lang="ko-KR" altLang="en-US" sz="1100" dirty="0"/>
              <a:t>년 </a:t>
            </a:r>
            <a:r>
              <a:rPr lang="en-US" altLang="ko-KR" sz="1100" dirty="0"/>
              <a:t>7</a:t>
            </a:r>
            <a:r>
              <a:rPr lang="ko-KR" altLang="en-US" sz="1100" dirty="0"/>
              <a:t>월 모바일게임 </a:t>
            </a:r>
            <a:r>
              <a:rPr lang="en-US" altLang="ko-KR" sz="1100" dirty="0"/>
              <a:t>MAU</a:t>
            </a:r>
            <a:r>
              <a:rPr lang="ko-KR" altLang="en-US" sz="1100" dirty="0"/>
              <a:t>비율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084A51-CE5E-4829-8A72-740BCB7C5F6A}"/>
              </a:ext>
            </a:extLst>
          </p:cNvPr>
          <p:cNvSpPr txBox="1"/>
          <p:nvPr/>
        </p:nvSpPr>
        <p:spPr>
          <a:xfrm>
            <a:off x="2209809" y="4293248"/>
            <a:ext cx="9354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기본적으로 </a:t>
            </a:r>
            <a:r>
              <a:rPr lang="en-US" altLang="ko-KR" sz="1600" spc="100" dirty="0"/>
              <a:t>RPG</a:t>
            </a:r>
            <a:r>
              <a:rPr lang="ko-KR" altLang="en-US" sz="1600" spc="100" dirty="0"/>
              <a:t>장르는 </a:t>
            </a:r>
            <a:r>
              <a:rPr lang="ko-KR" altLang="en-US" b="1" spc="100" dirty="0">
                <a:solidFill>
                  <a:srgbClr val="00B050"/>
                </a:solidFill>
              </a:rPr>
              <a:t>월평균 사용자가 </a:t>
            </a:r>
            <a:r>
              <a:rPr lang="en-US" altLang="ko-KR" b="1" spc="100" dirty="0">
                <a:solidFill>
                  <a:srgbClr val="00B050"/>
                </a:solidFill>
              </a:rPr>
              <a:t>4</a:t>
            </a:r>
            <a:r>
              <a:rPr lang="ko-KR" altLang="en-US" b="1" spc="100" dirty="0">
                <a:solidFill>
                  <a:srgbClr val="00B050"/>
                </a:solidFill>
              </a:rPr>
              <a:t>위</a:t>
            </a:r>
            <a:r>
              <a:rPr lang="ko-KR" altLang="en-US" sz="1600" spc="100" dirty="0"/>
              <a:t>이며 </a:t>
            </a:r>
            <a:r>
              <a:rPr lang="ko-KR" altLang="en-US" b="1" spc="100" dirty="0">
                <a:solidFill>
                  <a:srgbClr val="00B050"/>
                </a:solidFill>
              </a:rPr>
              <a:t>이용시간은 </a:t>
            </a:r>
            <a:r>
              <a:rPr lang="en-US" altLang="ko-KR" b="1" spc="100" dirty="0">
                <a:solidFill>
                  <a:srgbClr val="00B050"/>
                </a:solidFill>
              </a:rPr>
              <a:t>1</a:t>
            </a:r>
            <a:r>
              <a:rPr lang="ko-KR" altLang="en-US" b="1" spc="100" dirty="0">
                <a:solidFill>
                  <a:srgbClr val="00B050"/>
                </a:solidFill>
              </a:rPr>
              <a:t>위</a:t>
            </a:r>
            <a:r>
              <a:rPr lang="ko-KR" altLang="en-US" sz="1600" spc="100" dirty="0"/>
              <a:t>이다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spc="100" dirty="0"/>
              <a:t>RPG</a:t>
            </a:r>
            <a:r>
              <a:rPr lang="ko-KR" altLang="en-US" sz="1600" spc="100" dirty="0"/>
              <a:t>를 기반으로 액션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캐주얼 게임의 특징들을 융합해 각각의 특징을 지닌 게임을 만들어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낸다면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각 장르의 유저를 끌어올 수 있을 것이다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특히나 액션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캐주얼 게임은 유저의 </a:t>
            </a:r>
            <a:r>
              <a:rPr lang="en-US" altLang="ko-KR" b="1" spc="100" dirty="0">
                <a:solidFill>
                  <a:srgbClr val="00B050"/>
                </a:solidFill>
              </a:rPr>
              <a:t>MAU</a:t>
            </a:r>
            <a:r>
              <a:rPr lang="ko-KR" altLang="en-US" b="1" spc="100" dirty="0">
                <a:solidFill>
                  <a:srgbClr val="00B050"/>
                </a:solidFill>
              </a:rPr>
              <a:t>가 굉장히 높은 장르</a:t>
            </a:r>
            <a:r>
              <a:rPr lang="ko-KR" altLang="en-US" sz="1600" spc="100" dirty="0"/>
              <a:t>이므로 게임만의 장르적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특성을 잘 갖추면 지속적인 유저의 유입을 기대할 수 있다</a:t>
            </a:r>
            <a:r>
              <a:rPr lang="en-US" altLang="ko-KR" sz="1600" spc="10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51E3D15-56FB-4BB9-BD58-890C956E678E}"/>
              </a:ext>
            </a:extLst>
          </p:cNvPr>
          <p:cNvSpPr/>
          <p:nvPr/>
        </p:nvSpPr>
        <p:spPr>
          <a:xfrm>
            <a:off x="2705878" y="1124744"/>
            <a:ext cx="429208" cy="1025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077C9EC1-8323-4F96-B6DE-1DF0CD05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89" y="785206"/>
            <a:ext cx="3712226" cy="28596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2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731A3D98-FA41-4AE2-9FAA-6F44A8A0A0C0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CDCE0AF-E289-4FBF-A5E3-B76030CD923F}"/>
              </a:ext>
            </a:extLst>
          </p:cNvPr>
          <p:cNvSpPr txBox="1"/>
          <p:nvPr/>
        </p:nvSpPr>
        <p:spPr>
          <a:xfrm>
            <a:off x="2209809" y="4563836"/>
            <a:ext cx="935420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 err="1"/>
              <a:t>맵은</a:t>
            </a:r>
            <a:r>
              <a:rPr lang="ko-KR" altLang="en-US" sz="1600" spc="100" dirty="0"/>
              <a:t> </a:t>
            </a:r>
            <a:r>
              <a:rPr lang="ko-KR" altLang="en-US" sz="1600" spc="100" dirty="0" err="1"/>
              <a:t>메트로배니아</a:t>
            </a:r>
            <a:r>
              <a:rPr lang="ko-KR" altLang="en-US" sz="1600" spc="100" dirty="0"/>
              <a:t> 방식의 구조로 이루어져 있으며</a:t>
            </a:r>
            <a:r>
              <a:rPr lang="en-US" altLang="ko-KR" sz="1600" spc="100" dirty="0"/>
              <a:t>, </a:t>
            </a:r>
            <a:r>
              <a:rPr lang="ko-KR" altLang="en-US" sz="1600" b="1" spc="100" dirty="0">
                <a:solidFill>
                  <a:srgbClr val="00B050"/>
                </a:solidFill>
              </a:rPr>
              <a:t>해당 지역에 도달해야 </a:t>
            </a:r>
            <a:r>
              <a:rPr lang="ko-KR" altLang="en-US" sz="1600" b="1" spc="100" dirty="0" err="1">
                <a:solidFill>
                  <a:srgbClr val="00B050"/>
                </a:solidFill>
              </a:rPr>
              <a:t>맵이</a:t>
            </a:r>
            <a:r>
              <a:rPr lang="ko-KR" altLang="en-US" sz="1600" b="1" spc="100" dirty="0">
                <a:solidFill>
                  <a:srgbClr val="00B050"/>
                </a:solidFill>
              </a:rPr>
              <a:t> </a:t>
            </a:r>
            <a:r>
              <a:rPr lang="ko-KR" altLang="en-US" sz="1600" b="1" spc="100" dirty="0" err="1">
                <a:solidFill>
                  <a:srgbClr val="00B050"/>
                </a:solidFill>
              </a:rPr>
              <a:t>밝혀짐</a:t>
            </a:r>
            <a:endParaRPr lang="en-US" altLang="ko-KR" sz="1600" b="1" spc="100" dirty="0">
              <a:solidFill>
                <a:srgbClr val="00B050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 err="1">
                <a:solidFill>
                  <a:srgbClr val="00B050"/>
                </a:solidFill>
              </a:rPr>
              <a:t>맵은</a:t>
            </a:r>
            <a:r>
              <a:rPr lang="ko-KR" altLang="en-US" sz="1600" b="1" spc="100" dirty="0">
                <a:solidFill>
                  <a:srgbClr val="00B050"/>
                </a:solidFill>
              </a:rPr>
              <a:t> 매판 랜덤적으로 생성</a:t>
            </a:r>
            <a:r>
              <a:rPr lang="ko-KR" altLang="en-US" sz="1600" spc="100" dirty="0"/>
              <a:t>된다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처음에는 갈 수 없지만 나중에 얻는 능력을 통해 갈 수 있는 곳이 점차 확대되는 방식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랜덤 생성을 통해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매번 색다른 경험</a:t>
            </a:r>
            <a:r>
              <a:rPr lang="ko-KR" altLang="en-US" sz="1600" spc="100" dirty="0"/>
              <a:t>을 줄 수 있으며</a:t>
            </a:r>
            <a:r>
              <a:rPr lang="en-US" altLang="ko-KR" sz="1600" spc="100" dirty="0"/>
              <a:t>,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유저의 탐색욕구를 자극</a:t>
            </a:r>
            <a:r>
              <a:rPr lang="ko-KR" altLang="en-US" sz="1600" spc="100" dirty="0"/>
              <a:t>함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처음에는 통과할 수 없던 곳을 능력을 통해 어떻게 이동할 것인지 고민하는 </a:t>
            </a:r>
            <a:r>
              <a:rPr lang="ko-KR" altLang="en-US" sz="1600" b="1" spc="100" dirty="0" err="1">
                <a:solidFill>
                  <a:srgbClr val="00B050"/>
                </a:solidFill>
              </a:rPr>
              <a:t>퍼즐적</a:t>
            </a:r>
            <a:r>
              <a:rPr lang="ko-KR" altLang="en-US" sz="1600" b="1" spc="100" dirty="0">
                <a:solidFill>
                  <a:srgbClr val="00B050"/>
                </a:solidFill>
              </a:rPr>
              <a:t> 요소 존재</a:t>
            </a:r>
            <a:endParaRPr lang="en-US" altLang="ko-KR" sz="1600" b="1" spc="100" dirty="0">
              <a:solidFill>
                <a:srgbClr val="00B050"/>
              </a:solidFill>
            </a:endParaRPr>
          </a:p>
        </p:txBody>
      </p:sp>
      <p:pic>
        <p:nvPicPr>
          <p:cNvPr id="5" name="Picture 2" descr="ì°½ìì ì­ìê°  ì§ë ì´ë¯¸ì§ ê²ìê²°ê³¼">
            <a:extLst>
              <a:ext uri="{FF2B5EF4-FFF2-40B4-BE49-F238E27FC236}">
                <a16:creationId xmlns:a16="http://schemas.microsoft.com/office/drawing/2014/main" xmlns="" id="{EC83C04B-8419-4E39-AC60-DDB661A5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80" y="417881"/>
            <a:ext cx="5076776" cy="393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B30FC7-8A5F-4223-B40D-16FAFF9170EF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6.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2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A179218B-C700-40D9-8480-DBBA1B4BA8A6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29245D-1596-44DB-B198-FA23C6478BD8}"/>
              </a:ext>
            </a:extLst>
          </p:cNvPr>
          <p:cNvSpPr txBox="1"/>
          <p:nvPr/>
        </p:nvSpPr>
        <p:spPr>
          <a:xfrm>
            <a:off x="2209809" y="4563836"/>
            <a:ext cx="9354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캐릭터가 죽으면 캐릭터는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시간을 되돌려서 게임을 처음부터 진행</a:t>
            </a:r>
            <a:r>
              <a:rPr lang="ko-KR" altLang="en-US" sz="1600" spc="100" dirty="0"/>
              <a:t>한다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 err="1" smtClean="0"/>
              <a:t>클리어</a:t>
            </a:r>
            <a:r>
              <a:rPr lang="ko-KR" altLang="en-US" sz="1600" spc="100" dirty="0" smtClean="0"/>
              <a:t> 횟수가 늘어날수록</a:t>
            </a:r>
            <a:r>
              <a:rPr lang="ko-KR" altLang="en-US" sz="1600" spc="100" dirty="0" smtClean="0"/>
              <a:t> </a:t>
            </a:r>
            <a:r>
              <a:rPr lang="ko-KR" altLang="en-US" sz="1600" spc="100" dirty="0"/>
              <a:t>게임을 시작할 때</a:t>
            </a:r>
            <a:r>
              <a:rPr lang="en-US" altLang="ko-KR" sz="1600" spc="100" dirty="0"/>
              <a:t>, </a:t>
            </a:r>
            <a:r>
              <a:rPr lang="ko-KR" altLang="en-US" sz="1600" b="1" spc="100" dirty="0" err="1">
                <a:solidFill>
                  <a:srgbClr val="00B050"/>
                </a:solidFill>
              </a:rPr>
              <a:t>맵이</a:t>
            </a:r>
            <a:r>
              <a:rPr lang="ko-KR" altLang="en-US" sz="1600" b="1" spc="100" dirty="0">
                <a:solidFill>
                  <a:srgbClr val="00B050"/>
                </a:solidFill>
              </a:rPr>
              <a:t> 훨씬 많이 밝혀</a:t>
            </a:r>
            <a:r>
              <a:rPr lang="ko-KR" altLang="en-US" sz="1600" spc="100" dirty="0"/>
              <a:t>져 </a:t>
            </a:r>
            <a:r>
              <a:rPr lang="ko-KR" altLang="en-US" sz="1600" spc="100" dirty="0" smtClean="0"/>
              <a:t>있거나 잡은 적 있는</a:t>
            </a:r>
            <a:endParaRPr lang="en-US" altLang="ko-KR" sz="1600" spc="100" dirty="0"/>
          </a:p>
          <a:p>
            <a:pPr indent="252000" algn="just">
              <a:lnSpc>
                <a:spcPct val="150000"/>
              </a:lnSpc>
            </a:pPr>
            <a:r>
              <a:rPr lang="ko-KR" altLang="en-US" sz="1600" spc="100" dirty="0"/>
              <a:t>보스 </a:t>
            </a:r>
            <a:r>
              <a:rPr lang="ko-KR" altLang="en-US" sz="1600" spc="100" dirty="0" err="1"/>
              <a:t>몬스터의</a:t>
            </a:r>
            <a:r>
              <a:rPr lang="ko-KR" altLang="en-US" sz="1600" spc="100" dirty="0"/>
              <a:t> 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공격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예측</a:t>
            </a:r>
            <a:r>
              <a:rPr lang="ko-KR" altLang="en-US" sz="1600" spc="100" dirty="0"/>
              <a:t>이 자주 </a:t>
            </a:r>
            <a:r>
              <a:rPr lang="ko-KR" altLang="en-US" sz="1600" spc="100" dirty="0" smtClean="0"/>
              <a:t>표시됨 </a:t>
            </a:r>
            <a:r>
              <a:rPr lang="en-US" altLang="ko-KR" sz="1600" spc="100" dirty="0" smtClean="0"/>
              <a:t>(</a:t>
            </a:r>
            <a:r>
              <a:rPr lang="ko-KR" altLang="en-US" sz="1600" spc="100" dirty="0" smtClean="0"/>
              <a:t>공격 예측은 낮은 확률로 </a:t>
            </a:r>
            <a:r>
              <a:rPr lang="ko-KR" altLang="en-US" sz="1600" b="1" spc="100" dirty="0" err="1" smtClean="0">
                <a:solidFill>
                  <a:srgbClr val="00B050"/>
                </a:solidFill>
              </a:rPr>
              <a:t>클리어시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 조금씩 증가</a:t>
            </a:r>
            <a:r>
              <a:rPr lang="en-US" altLang="ko-KR" sz="1600" spc="100" dirty="0" smtClean="0"/>
              <a:t>)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죽더라도 장비와 얻은 능력은 그대로 소지</a:t>
            </a:r>
            <a:r>
              <a:rPr lang="ko-KR" altLang="en-US" sz="1600" spc="100" dirty="0"/>
              <a:t>하고 있는다</a:t>
            </a:r>
            <a:r>
              <a:rPr lang="en-US" altLang="ko-KR" sz="1600" spc="100" dirty="0"/>
              <a:t> (</a:t>
            </a:r>
            <a:r>
              <a:rPr lang="ko-KR" altLang="en-US" sz="1600" spc="100" dirty="0"/>
              <a:t>재화는 죽으면 소멸</a:t>
            </a:r>
            <a:r>
              <a:rPr lang="en-US" altLang="ko-KR" sz="1600" spc="100" dirty="0"/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 smtClean="0"/>
              <a:t>게임을 진행해 나감에 따라 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편의성이 증가</a:t>
            </a:r>
            <a:r>
              <a:rPr lang="ko-KR" altLang="en-US" sz="1600" spc="100" dirty="0" smtClean="0"/>
              <a:t>하고 스스로가 성장하고 있다는 것을 느낄 수 있음</a:t>
            </a:r>
            <a:r>
              <a:rPr lang="en-US" altLang="ko-KR" sz="1600" spc="100" dirty="0" smtClean="0"/>
              <a:t>.</a:t>
            </a:r>
            <a:endParaRPr lang="en-US" altLang="ko-KR" sz="1600" spc="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D601FD-6A08-4C33-8857-EB56D037B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0" y="402812"/>
            <a:ext cx="4694891" cy="3953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25125C7-AF0A-47C2-B08B-F9126EA1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20" y="402812"/>
            <a:ext cx="4623995" cy="3950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3F77BB-884B-4F86-8183-8B72249C3774}"/>
              </a:ext>
            </a:extLst>
          </p:cNvPr>
          <p:cNvSpPr txBox="1"/>
          <p:nvPr/>
        </p:nvSpPr>
        <p:spPr>
          <a:xfrm>
            <a:off x="2155370" y="504868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1</a:t>
            </a:r>
            <a:r>
              <a:rPr lang="ko-KR" altLang="en-US" sz="2800" b="1" dirty="0" err="1">
                <a:solidFill>
                  <a:srgbClr val="FF0000"/>
                </a:solidFill>
              </a:rPr>
              <a:t>회차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DED1E8-EB04-4FFA-A7D0-80B053420891}"/>
              </a:ext>
            </a:extLst>
          </p:cNvPr>
          <p:cNvSpPr txBox="1"/>
          <p:nvPr/>
        </p:nvSpPr>
        <p:spPr>
          <a:xfrm>
            <a:off x="7066953" y="504868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2</a:t>
            </a:r>
            <a:r>
              <a:rPr lang="ko-KR" altLang="en-US" sz="2800" b="1" dirty="0" err="1">
                <a:solidFill>
                  <a:srgbClr val="FF0000"/>
                </a:solidFill>
              </a:rPr>
              <a:t>회차</a:t>
            </a:r>
            <a:r>
              <a:rPr lang="ko-KR" altLang="en-US" sz="2800" b="1" dirty="0">
                <a:solidFill>
                  <a:srgbClr val="FF0000"/>
                </a:solidFill>
              </a:rPr>
              <a:t> 이후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594FBAB-4774-4953-9744-1E97685DCEAF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7.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5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149579" y="735259"/>
            <a:ext cx="3144397" cy="2439619"/>
            <a:chOff x="2149579" y="735259"/>
            <a:chExt cx="3144397" cy="2439619"/>
          </a:xfrm>
        </p:grpSpPr>
        <p:pic>
          <p:nvPicPr>
            <p:cNvPr id="2" name="Picture 2" descr="ì°½ìì ì­ìê°  ì§ë ì´ë¯¸ì§ ê²ìê²°ê³¼">
              <a:extLst>
                <a:ext uri="{FF2B5EF4-FFF2-40B4-BE49-F238E27FC236}">
                  <a16:creationId xmlns:a16="http://schemas.microsoft.com/office/drawing/2014/main" xmlns="" id="{EC83C04B-8419-4E39-AC60-DDB661A5A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9579" y="735259"/>
              <a:ext cx="3144397" cy="2439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251179" y="774578"/>
              <a:ext cx="2435121" cy="2349500"/>
            </a:xfrm>
            <a:prstGeom prst="rect">
              <a:avLst/>
            </a:prstGeom>
            <a:solidFill>
              <a:srgbClr val="12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44939" y="774578"/>
              <a:ext cx="1687461" cy="1395968"/>
            </a:xfrm>
            <a:prstGeom prst="rect">
              <a:avLst/>
            </a:prstGeom>
            <a:solidFill>
              <a:srgbClr val="12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44939" y="2494456"/>
              <a:ext cx="1687461" cy="629622"/>
            </a:xfrm>
            <a:prstGeom prst="rect">
              <a:avLst/>
            </a:prstGeom>
            <a:solidFill>
              <a:srgbClr val="12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53000" y="2033535"/>
              <a:ext cx="279400" cy="629622"/>
            </a:xfrm>
            <a:prstGeom prst="rect">
              <a:avLst/>
            </a:prstGeom>
            <a:solidFill>
              <a:srgbClr val="121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983712" y="17169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시작지점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5451" y="893948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800" b="1" dirty="0" err="1" smtClean="0">
                <a:solidFill>
                  <a:srgbClr val="FF0000"/>
                </a:solidFill>
              </a:rPr>
              <a:t>회차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79" y="3567359"/>
            <a:ext cx="3144821" cy="2439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83712" y="42442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시작지점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5451" y="3720993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2800" b="1" dirty="0" err="1" smtClean="0">
                <a:solidFill>
                  <a:srgbClr val="FF0000"/>
                </a:solidFill>
              </a:rPr>
              <a:t>회차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2CF7318-52AC-4A82-B5BC-6683B85C16D7}"/>
              </a:ext>
            </a:extLst>
          </p:cNvPr>
          <p:cNvSpPr txBox="1"/>
          <p:nvPr/>
        </p:nvSpPr>
        <p:spPr>
          <a:xfrm>
            <a:off x="5634787" y="1305342"/>
            <a:ext cx="6545382" cy="424731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시간적인 요소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죽음을 반복할 수록 유저는 안 좋은 경험을 얻게 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이러한 나쁜 경험을 줄이기 위해서 죽음이 반복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될 수록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여러 번 </a:t>
            </a:r>
            <a:r>
              <a:rPr lang="ko-KR" altLang="en-US" sz="2000" dirty="0" err="1" smtClean="0"/>
              <a:t>마왕성을</a:t>
            </a:r>
            <a:r>
              <a:rPr lang="ko-KR" altLang="en-US" sz="2000" dirty="0" smtClean="0"/>
              <a:t> 탐색을 하면서 이에 익숙해 졌기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때문에 </a:t>
            </a:r>
            <a:r>
              <a:rPr lang="ko-KR" altLang="en-US" sz="2000" b="1" dirty="0" smtClean="0">
                <a:solidFill>
                  <a:srgbClr val="00B050"/>
                </a:solidFill>
              </a:rPr>
              <a:t>지도의 탐색 범위가 넓어짐</a:t>
            </a:r>
            <a:r>
              <a:rPr lang="en-US" altLang="ko-KR" sz="2000" dirty="0" smtClean="0"/>
              <a:t>. (</a:t>
            </a:r>
            <a:r>
              <a:rPr lang="ko-KR" altLang="en-US" sz="2000" dirty="0" smtClean="0"/>
              <a:t>범위 한계 존재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이를 통해서 단순히 죽기만 하는 것이 아니라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00B050"/>
                </a:solidFill>
              </a:rPr>
              <a:t>죽음을 통해서 유저는 편의성을 얻는 것이 존재</a:t>
            </a:r>
            <a:r>
              <a:rPr lang="ko-KR" altLang="en-US" sz="2000" dirty="0" smtClean="0"/>
              <a:t>하기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때문에 죽음에 대한 나쁜 경험이 줄어들 것이다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594FBAB-4774-4953-9744-1E97685DCEAF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8.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3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xmlns="" id="{15BA537E-50B1-4108-A213-06B9AB8892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178159"/>
              </p:ext>
            </p:extLst>
          </p:nvPr>
        </p:nvGraphicFramePr>
        <p:xfrm>
          <a:off x="3218137" y="417881"/>
          <a:ext cx="7029061" cy="395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0" r:id="rId3" imgW="9142560" imgH="5142600" progId="">
                  <p:embed/>
                </p:oleObj>
              </mc:Choice>
              <mc:Fallback>
                <p:oleObj r:id="rId3" imgW="9142560" imgH="514260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xmlns="" id="{198A99BA-A978-412D-ABF7-A80C2F88B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8137" y="417881"/>
                        <a:ext cx="7029061" cy="3953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D370894F-7DB8-44B9-A263-46DBC4E44526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DF515B-5030-40D7-9DD2-D111375E7678}"/>
              </a:ext>
            </a:extLst>
          </p:cNvPr>
          <p:cNvSpPr txBox="1"/>
          <p:nvPr/>
        </p:nvSpPr>
        <p:spPr>
          <a:xfrm>
            <a:off x="2209809" y="4563836"/>
            <a:ext cx="9354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 smtClean="0">
                <a:solidFill>
                  <a:srgbClr val="00B050"/>
                </a:solidFill>
              </a:rPr>
              <a:t>보스</a:t>
            </a:r>
            <a:r>
              <a:rPr lang="en-US" altLang="ko-KR" sz="1600" b="1" spc="100" dirty="0" smtClean="0">
                <a:solidFill>
                  <a:srgbClr val="00B050"/>
                </a:solidFill>
              </a:rPr>
              <a:t>(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중간보스</a:t>
            </a:r>
            <a:r>
              <a:rPr lang="en-US" altLang="ko-KR" sz="1600" b="1" spc="100" dirty="0" smtClean="0">
                <a:solidFill>
                  <a:srgbClr val="00B050"/>
                </a:solidFill>
              </a:rPr>
              <a:t>)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몬스터를 쓰러뜨리면 스킬</a:t>
            </a:r>
            <a:r>
              <a:rPr lang="ko-KR" altLang="en-US" sz="1600" spc="100" dirty="0"/>
              <a:t>을 얻을 수 </a:t>
            </a:r>
            <a:r>
              <a:rPr lang="ko-KR" altLang="en-US" sz="1600" spc="100" dirty="0" smtClean="0"/>
              <a:t>있다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en-US" altLang="ko-KR" sz="1600" spc="100" dirty="0"/>
              <a:t>EX) </a:t>
            </a:r>
            <a:r>
              <a:rPr lang="ko-KR" altLang="en-US" sz="1600" spc="100" dirty="0"/>
              <a:t>캐릭터를 중심으로 일정 범위 이내의 시간을 정지함 </a:t>
            </a:r>
            <a:r>
              <a:rPr lang="en-US" altLang="ko-KR" sz="1600" spc="100" dirty="0"/>
              <a:t>(</a:t>
            </a:r>
            <a:r>
              <a:rPr lang="ko-KR" altLang="en-US" sz="1600" spc="100" dirty="0"/>
              <a:t>몬스터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공격 등이 멈춤</a:t>
            </a:r>
            <a:r>
              <a:rPr lang="en-US" altLang="ko-KR" sz="1600" spc="100" dirty="0"/>
              <a:t>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 smtClean="0">
                <a:solidFill>
                  <a:srgbClr val="00B050"/>
                </a:solidFill>
              </a:rPr>
              <a:t>얻은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스킬을 활용해서 새로운 장소로 이동</a:t>
            </a:r>
            <a:r>
              <a:rPr lang="ko-KR" altLang="en-US" sz="1600" spc="100" dirty="0"/>
              <a:t>하거나 통과할 수 없던 장애물을 </a:t>
            </a:r>
            <a:r>
              <a:rPr lang="ko-KR" altLang="en-US" sz="1600" spc="100" dirty="0" smtClean="0"/>
              <a:t>통과가능</a:t>
            </a:r>
            <a:r>
              <a:rPr lang="en-US" altLang="ko-KR" sz="1600" spc="100" dirty="0" smtClean="0"/>
              <a:t>. (</a:t>
            </a:r>
            <a:r>
              <a:rPr lang="ko-KR" altLang="en-US" sz="1600" b="1" spc="100" dirty="0">
                <a:solidFill>
                  <a:srgbClr val="00B050"/>
                </a:solidFill>
              </a:rPr>
              <a:t>퍼즐</a:t>
            </a:r>
            <a:r>
              <a:rPr lang="en-US" altLang="ko-KR" sz="1600" spc="100" dirty="0"/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spc="100" dirty="0"/>
              <a:t>EX)</a:t>
            </a:r>
            <a:r>
              <a:rPr lang="ko-KR" altLang="en-US" sz="1600" spc="100" dirty="0"/>
              <a:t> 빠른 속도로 많은 가시가 떨어져 내리는 장소를 시간을 멈추고 </a:t>
            </a:r>
            <a:r>
              <a:rPr lang="ko-KR" altLang="en-US" sz="1600" spc="100" dirty="0" smtClean="0"/>
              <a:t>통과</a:t>
            </a:r>
            <a:endParaRPr lang="en-US" altLang="ko-KR" sz="1600" spc="100" dirty="0" smtClean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 smtClean="0"/>
              <a:t>얻은 능력은 죽어도 유지되므로 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반복 </a:t>
            </a:r>
            <a:r>
              <a:rPr lang="ko-KR" altLang="en-US" sz="1600" b="1" spc="100" dirty="0" err="1" smtClean="0">
                <a:solidFill>
                  <a:srgbClr val="00B050"/>
                </a:solidFill>
              </a:rPr>
              <a:t>플레이시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 유저가 빠른 속도로 진행을 가능</a:t>
            </a:r>
            <a:r>
              <a:rPr lang="ko-KR" altLang="en-US" sz="1600" spc="100" dirty="0" smtClean="0"/>
              <a:t>하게 해 줌</a:t>
            </a:r>
            <a:r>
              <a:rPr lang="en-US" altLang="ko-KR" sz="1600" spc="100" dirty="0" smtClean="0"/>
              <a:t>.</a:t>
            </a:r>
            <a:endParaRPr lang="en-US" altLang="ko-KR" sz="1600" spc="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047662-08CF-4528-B0DC-0C4C9AD3BCA8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9.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99" y="3790338"/>
            <a:ext cx="4549775" cy="264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1A81AE-A7A7-4B5C-8ECC-6E62855C1B1B}"/>
              </a:ext>
            </a:extLst>
          </p:cNvPr>
          <p:cNvSpPr txBox="1"/>
          <p:nvPr/>
        </p:nvSpPr>
        <p:spPr>
          <a:xfrm>
            <a:off x="6036518" y="1118540"/>
            <a:ext cx="5729454" cy="18004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컨셉아트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모션과 </a:t>
            </a:r>
            <a:r>
              <a:rPr lang="ko-KR" altLang="en-US" dirty="0" err="1" smtClean="0"/>
              <a:t>이펙트는</a:t>
            </a:r>
            <a:r>
              <a:rPr lang="ko-KR" altLang="en-US" dirty="0" smtClean="0"/>
              <a:t> 화려하면서도 </a:t>
            </a:r>
            <a:r>
              <a:rPr lang="ko-KR" altLang="en-US" dirty="0" err="1" smtClean="0"/>
              <a:t>몬스터는</a:t>
            </a:r>
            <a:r>
              <a:rPr lang="ko-KR" altLang="en-US" dirty="0" smtClean="0"/>
              <a:t> 잘 보이게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무기별로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이펙트가</a:t>
            </a:r>
            <a:r>
              <a:rPr lang="ko-KR" altLang="en-US" dirty="0" smtClean="0"/>
              <a:t> 나타난다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깔끔한 도트 그래픽</a:t>
            </a:r>
            <a:endParaRPr lang="en-US" altLang="ko-KR" dirty="0" smtClean="0"/>
          </a:p>
        </p:txBody>
      </p:sp>
      <p:pic>
        <p:nvPicPr>
          <p:cNvPr id="22534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09" y="417675"/>
            <a:ext cx="2105166" cy="279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http://postfiles8.naver.net/20161016_87/sofg3_14765906226148SlP1_PNG/col_MA01.png?type=w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09" y="3041796"/>
            <a:ext cx="3155950" cy="355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18F00F-BBE1-401E-82F2-77F284C688F1}"/>
              </a:ext>
            </a:extLst>
          </p:cNvPr>
          <p:cNvSpPr txBox="1"/>
          <p:nvPr/>
        </p:nvSpPr>
        <p:spPr>
          <a:xfrm>
            <a:off x="-85946" y="5092471"/>
            <a:ext cx="17876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10.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9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733FCE-56D4-4D0E-A064-E0C233641EE9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75000"/>
                  </a:schemeClr>
                </a:solidFill>
              </a:rPr>
              <a:t>1.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207FDBD1-5D3A-459D-9732-0D8A6D567526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E9E3E6-867F-4DAF-8220-5E7A8E91140C}"/>
              </a:ext>
            </a:extLst>
          </p:cNvPr>
          <p:cNvSpPr txBox="1"/>
          <p:nvPr/>
        </p:nvSpPr>
        <p:spPr>
          <a:xfrm>
            <a:off x="2209809" y="4563836"/>
            <a:ext cx="935420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기존의 </a:t>
            </a:r>
            <a:r>
              <a:rPr lang="en-US" altLang="ko-KR" sz="1600" spc="100" dirty="0"/>
              <a:t>RPG</a:t>
            </a:r>
            <a:r>
              <a:rPr lang="ko-KR" altLang="en-US" sz="1600" spc="100" dirty="0"/>
              <a:t>장르에서 캐릭터나 장비 등을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수집하는 것에 좀 더 많은 비중</a:t>
            </a:r>
            <a:r>
              <a:rPr lang="ko-KR" altLang="en-US" sz="1600" spc="100" dirty="0"/>
              <a:t>을 둔 장르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다른 게임에 비하여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많은 캐릭터를 한번에 키워</a:t>
            </a:r>
            <a:r>
              <a:rPr lang="ko-KR" altLang="en-US" sz="1600" spc="100" dirty="0"/>
              <a:t>야 하므로 많은 노력과 시간이 투자됨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캐릭터마다 개성적인 특징</a:t>
            </a:r>
            <a:r>
              <a:rPr lang="ko-KR" altLang="en-US" sz="1600" spc="100" dirty="0"/>
              <a:t>이 있어야 하며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보는 재미가 있는 것이 특징이다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다른 게임과는 다르게 성능만을 가지고 소유욕을 가지는 것이 아니라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성능 좋지 않더라도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캐릭터의 외모나 성격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스토리 등의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성능 외적인 요소들이 소유욕을 자극하는 경우도 존재</a:t>
            </a:r>
            <a:r>
              <a:rPr lang="ko-KR" altLang="en-US" sz="1600" spc="100" dirty="0"/>
              <a:t>함</a:t>
            </a:r>
            <a:endParaRPr lang="en-US" altLang="ko-KR" sz="1600" spc="100" dirty="0"/>
          </a:p>
        </p:txBody>
      </p:sp>
      <p:pic>
        <p:nvPicPr>
          <p:cNvPr id="17410" name="Picture 2" descr="íë¦°ì¸ì¤ ì»¤ë¥í¸! Re:Dive ëí ìì´ì½ :: ê²ë³¼ë£¨ì">
            <a:extLst>
              <a:ext uri="{FF2B5EF4-FFF2-40B4-BE49-F238E27FC236}">
                <a16:creationId xmlns:a16="http://schemas.microsoft.com/office/drawing/2014/main" xmlns="" id="{DDA3ED56-0282-45B6-81FC-4005B263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07" y="112147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ì¼ê³± ê°ì ëì£: GRAND CROSS ëí ìì´ì½ :: ê²ë³¼ë£¨ì">
            <a:extLst>
              <a:ext uri="{FF2B5EF4-FFF2-40B4-BE49-F238E27FC236}">
                <a16:creationId xmlns:a16="http://schemas.microsoft.com/office/drawing/2014/main" xmlns="" id="{94E4F6E6-2C4E-4D8C-B6BC-9A28FAF0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450" y="112147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í¹ ì¤ë¸ íì´í° ì¬ì¤í ëí ìì´ì½ :: ê²ë³¼ë£¨ì">
            <a:extLst>
              <a:ext uri="{FF2B5EF4-FFF2-40B4-BE49-F238E27FC236}">
                <a16:creationId xmlns:a16="http://schemas.microsoft.com/office/drawing/2014/main" xmlns="" id="{D00C8339-6C4E-4B3A-B7F1-9F55C049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59" y="112147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ì¸ë¸ëì´ì¸  ëí ìì´ì½ :: ê²ë³¼ë£¨ì">
            <a:extLst>
              <a:ext uri="{FF2B5EF4-FFF2-40B4-BE49-F238E27FC236}">
                <a16:creationId xmlns:a16="http://schemas.microsoft.com/office/drawing/2014/main" xmlns="" id="{273CA2CD-79AB-4CA5-856F-8ADD45EE2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8" y="112147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íì´í¸/ê·¸ëë ì¤ë ëí ìì´ì½ :: ê²ë³¼ë£¨ì">
            <a:extLst>
              <a:ext uri="{FF2B5EF4-FFF2-40B4-BE49-F238E27FC236}">
                <a16:creationId xmlns:a16="http://schemas.microsoft.com/office/drawing/2014/main" xmlns="" id="{13261D8C-8C59-49AA-A323-D5D0C622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677" y="112147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99EF1F8-E879-4439-A96B-E42112BFB937}"/>
              </a:ext>
            </a:extLst>
          </p:cNvPr>
          <p:cNvSpPr txBox="1"/>
          <p:nvPr/>
        </p:nvSpPr>
        <p:spPr>
          <a:xfrm>
            <a:off x="4492109" y="3470988"/>
            <a:ext cx="478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매출 </a:t>
            </a:r>
            <a:r>
              <a:rPr lang="en-US" altLang="ko-KR" dirty="0"/>
              <a:t>100</a:t>
            </a:r>
            <a:r>
              <a:rPr lang="ko-KR" altLang="en-US" dirty="0"/>
              <a:t>위권내에 있는 대표적인 수집형</a:t>
            </a:r>
            <a:r>
              <a:rPr lang="en-US" altLang="ko-KR" dirty="0"/>
              <a:t>RPG</a:t>
            </a:r>
            <a:endParaRPr lang="ko-KR" altLang="en-US" dirty="0"/>
          </a:p>
        </p:txBody>
      </p:sp>
      <p:pic>
        <p:nvPicPr>
          <p:cNvPr id="17420" name="Picture 12" descr="ë¸ë¼ì´ëì¤í¸ ëí ìì´ì½ :: ê²ë³¼ë£¨ì">
            <a:extLst>
              <a:ext uri="{FF2B5EF4-FFF2-40B4-BE49-F238E27FC236}">
                <a16:creationId xmlns:a16="http://schemas.microsoft.com/office/drawing/2014/main" xmlns="" id="{F370ECDF-A1D9-4853-A329-486A7C5E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07" y="216346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ë°ì¤í°ë ì°¨ì¼ë ëí ìì´ì½ :: ê²ë³¼ë£¨ì">
            <a:extLst>
              <a:ext uri="{FF2B5EF4-FFF2-40B4-BE49-F238E27FC236}">
                <a16:creationId xmlns:a16="http://schemas.microsoft.com/office/drawing/2014/main" xmlns="" id="{9D14A7BD-E28D-4807-9B6E-BFAF2B78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450" y="216346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ìí½ì¸ë¸ ëí ìì´ì½ :: ê²ë³¼ë£¨ì">
            <a:extLst>
              <a:ext uri="{FF2B5EF4-FFF2-40B4-BE49-F238E27FC236}">
                <a16:creationId xmlns:a16="http://schemas.microsoft.com/office/drawing/2014/main" xmlns="" id="{1D35FD65-8840-4EA3-80B9-89AAD55F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59" y="216346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ìëì ì  ëí ìì´ì½ :: ê²ë³¼ë£¨ì">
            <a:extLst>
              <a:ext uri="{FF2B5EF4-FFF2-40B4-BE49-F238E27FC236}">
                <a16:creationId xmlns:a16="http://schemas.microsoft.com/office/drawing/2014/main" xmlns="" id="{CAEEFB0A-4489-4141-8861-97A5F300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68" y="216346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ë³ì´ëì´ë¼! ëí ìì´ì½ :: ê²ë³¼ë£¨ì">
            <a:extLst>
              <a:ext uri="{FF2B5EF4-FFF2-40B4-BE49-F238E27FC236}">
                <a16:creationId xmlns:a16="http://schemas.microsoft.com/office/drawing/2014/main" xmlns="" id="{D0A4C423-BDAB-4DE4-B22A-2861C433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677" y="216346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ëª¬ì¤í° ê¸¸ë¤ì´ê¸° ëí ìì´ì½ :: ê²ë³¼ë£¨ì">
            <a:extLst>
              <a:ext uri="{FF2B5EF4-FFF2-40B4-BE49-F238E27FC236}">
                <a16:creationId xmlns:a16="http://schemas.microsoft.com/office/drawing/2014/main" xmlns="" id="{14238CCF-BAE1-4297-AEFC-AEC954C5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196" y="112147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ë°©ì£¼ì§ë ¹ ëí ìì´ì½ :: ê²ë³¼ë£¨ì">
            <a:extLst>
              <a:ext uri="{FF2B5EF4-FFF2-40B4-BE49-F238E27FC236}">
                <a16:creationId xmlns:a16="http://schemas.microsoft.com/office/drawing/2014/main" xmlns="" id="{66334022-C506-4F8D-802C-B0C5259F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196" y="216346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4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6FA0CFA7-5406-4885-898C-25C06E9D58CD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318484D-57B3-4F2D-958A-2979DEE02C4D}"/>
              </a:ext>
            </a:extLst>
          </p:cNvPr>
          <p:cNvSpPr txBox="1"/>
          <p:nvPr/>
        </p:nvSpPr>
        <p:spPr>
          <a:xfrm>
            <a:off x="2209809" y="4563836"/>
            <a:ext cx="935420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다양한 캐릭터를 수집하면서도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모든 캐릭터를 활용할 수 있도록 </a:t>
            </a:r>
            <a:r>
              <a:rPr lang="ko-KR" altLang="en-US" sz="1600" spc="100" dirty="0"/>
              <a:t>만들 것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간단한 전술이나 전략적인 요소를 추가하여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여러 캐릭터를 키워야 하도록</a:t>
            </a:r>
            <a:r>
              <a:rPr lang="ko-KR" altLang="en-US" sz="1600" spc="100" dirty="0"/>
              <a:t> 제작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각 캐릭터에게 개성적인 요소와 스토리</a:t>
            </a:r>
            <a:r>
              <a:rPr lang="ko-KR" altLang="en-US" sz="1600" spc="100" dirty="0"/>
              <a:t>를 추가할 것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많은 시간이 투자되지 않을 것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경쟁적인 요소가 존재할 것</a:t>
            </a:r>
            <a:endParaRPr lang="en-US" altLang="ko-KR" sz="1600" spc="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8E1DD0-F771-4656-99EE-7DB3A1177C60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75000"/>
                  </a:schemeClr>
                </a:solidFill>
              </a:rPr>
              <a:t>2.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805A3B2-21A9-4A2F-AB5E-0D4C2AC70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362" y="435173"/>
            <a:ext cx="3751101" cy="37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DC7F6098-A303-4C1F-8E0F-47F31FDDBE6F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018AD68-E5B0-48F3-8223-E07F08E93BE7}"/>
              </a:ext>
            </a:extLst>
          </p:cNvPr>
          <p:cNvSpPr txBox="1"/>
          <p:nvPr/>
        </p:nvSpPr>
        <p:spPr>
          <a:xfrm>
            <a:off x="2209809" y="4563836"/>
            <a:ext cx="935420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spc="100" dirty="0"/>
              <a:t>1-5</a:t>
            </a:r>
            <a:r>
              <a:rPr lang="ko-KR" altLang="en-US" sz="1600" spc="100" dirty="0"/>
              <a:t>성까지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캐릭터 등급이 존재</a:t>
            </a:r>
            <a:r>
              <a:rPr lang="ko-KR" altLang="en-US" sz="1600" spc="100" dirty="0"/>
              <a:t>하는 수집형 </a:t>
            </a:r>
            <a:r>
              <a:rPr lang="en-US" altLang="ko-KR" sz="1600" spc="100" dirty="0"/>
              <a:t>RPG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성이 높을 수록 캐릭터의 성능</a:t>
            </a:r>
            <a:r>
              <a:rPr lang="ko-KR" altLang="en-US" sz="1600" spc="100" dirty="0"/>
              <a:t>이 뛰어나고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스토리적으로 매력포인트</a:t>
            </a:r>
            <a:r>
              <a:rPr lang="ko-KR" altLang="en-US" sz="1600" spc="100" dirty="0"/>
              <a:t>를 많이 추가함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일반적인 퀘스트 진행에서는 최대 </a:t>
            </a:r>
            <a:r>
              <a:rPr lang="en-US" altLang="ko-KR" sz="1600" b="1" spc="100" dirty="0">
                <a:solidFill>
                  <a:srgbClr val="00B050"/>
                </a:solidFill>
              </a:rPr>
              <a:t>2</a:t>
            </a:r>
            <a:r>
              <a:rPr lang="ko-KR" altLang="en-US" sz="1600" b="1" spc="100" dirty="0">
                <a:solidFill>
                  <a:srgbClr val="00B050"/>
                </a:solidFill>
              </a:rPr>
              <a:t>성까지</a:t>
            </a:r>
            <a:r>
              <a:rPr lang="ko-KR" altLang="en-US" sz="1600" spc="100" dirty="0"/>
              <a:t>의 캐릭터가 드롭 된다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유저들이 주로 수집하는 것은 </a:t>
            </a:r>
            <a:r>
              <a:rPr lang="en-US" altLang="ko-KR" sz="1600" spc="100" dirty="0"/>
              <a:t>3</a:t>
            </a:r>
            <a:r>
              <a:rPr lang="ko-KR" altLang="en-US" sz="1600" spc="100" dirty="0"/>
              <a:t>성 이후 부터의 캐릭터이지만</a:t>
            </a:r>
            <a:r>
              <a:rPr lang="en-US" altLang="ko-KR" sz="1600" spc="100" dirty="0"/>
              <a:t>, 1,2</a:t>
            </a:r>
            <a:r>
              <a:rPr lang="ko-KR" altLang="en-US" sz="1600" spc="100" dirty="0"/>
              <a:t>성 캐릭터를 통해서 성장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시킬 캐릭터의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재료로 사용</a:t>
            </a:r>
            <a:r>
              <a:rPr lang="ko-KR" altLang="en-US" sz="1600" spc="100" dirty="0"/>
              <a:t>하거나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재조합</a:t>
            </a:r>
            <a:r>
              <a:rPr lang="ko-KR" altLang="en-US" sz="1600" spc="100" dirty="0"/>
              <a:t> 등을 이용해서 </a:t>
            </a:r>
            <a:r>
              <a:rPr lang="en-US" altLang="ko-KR" sz="1600" spc="100" dirty="0"/>
              <a:t>3</a:t>
            </a:r>
            <a:r>
              <a:rPr lang="ko-KR" altLang="en-US" sz="1600" spc="100" dirty="0"/>
              <a:t>성으로 승급가능</a:t>
            </a:r>
            <a:endParaRPr lang="en-US" altLang="ko-KR" sz="1600" spc="100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xmlns="" id="{674DF250-CACE-4457-9D34-9559DA6DA8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798378"/>
              </p:ext>
            </p:extLst>
          </p:nvPr>
        </p:nvGraphicFramePr>
        <p:xfrm>
          <a:off x="2851456" y="417881"/>
          <a:ext cx="8070914" cy="395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7" r:id="rId3" imgW="9904680" imgH="4850640" progId="">
                  <p:embed/>
                </p:oleObj>
              </mc:Choice>
              <mc:Fallback>
                <p:oleObj r:id="rId3" imgW="9904680" imgH="4850640" progId="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xmlns="" id="{5409678D-5D2B-4927-BA47-2A914D4474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1456" y="417881"/>
                        <a:ext cx="8070914" cy="395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108C8C-A4BC-4CEF-BD74-C53878C5DA63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75000"/>
                  </a:schemeClr>
                </a:solidFill>
              </a:rPr>
              <a:t>3.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4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íë¦¬ì½ë¤ ì´ë¯¸ì§ ê²ìê²°ê³¼">
            <a:extLst>
              <a:ext uri="{FF2B5EF4-FFF2-40B4-BE49-F238E27FC236}">
                <a16:creationId xmlns:a16="http://schemas.microsoft.com/office/drawing/2014/main" xmlns="" id="{6A526656-4041-4061-BAC5-9D9D4F5F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70" y="417881"/>
            <a:ext cx="7028112" cy="39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04E3AD4D-FA17-4112-8473-C87BFE4E3B74}"/>
              </a:ext>
            </a:extLst>
          </p:cNvPr>
          <p:cNvSpPr/>
          <p:nvPr/>
        </p:nvSpPr>
        <p:spPr>
          <a:xfrm>
            <a:off x="3681848" y="2740679"/>
            <a:ext cx="429208" cy="602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858FA6D-43F7-422D-8AE9-003DA3B1740C}"/>
              </a:ext>
            </a:extLst>
          </p:cNvPr>
          <p:cNvSpPr/>
          <p:nvPr/>
        </p:nvSpPr>
        <p:spPr>
          <a:xfrm>
            <a:off x="2996203" y="2574675"/>
            <a:ext cx="17331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CEF63330-9F8D-41A6-9951-6403AC02CA15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AEA364-0A9B-4975-8179-B4BC5A6097CD}"/>
              </a:ext>
            </a:extLst>
          </p:cNvPr>
          <p:cNvSpPr txBox="1"/>
          <p:nvPr/>
        </p:nvSpPr>
        <p:spPr>
          <a:xfrm>
            <a:off x="2209809" y="4563836"/>
            <a:ext cx="935420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모든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전투는</a:t>
            </a:r>
            <a:r>
              <a:rPr lang="ko-KR" altLang="en-US" sz="1600" spc="100" dirty="0"/>
              <a:t> 파티를 짜고 시작을 누르면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자동으로 진행</a:t>
            </a:r>
            <a:r>
              <a:rPr lang="ko-KR" altLang="en-US" sz="1600" spc="100" dirty="0"/>
              <a:t>된다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캐릭터 별로 전략적 요소가 존재</a:t>
            </a:r>
            <a:r>
              <a:rPr lang="ko-KR" altLang="en-US" sz="1600" spc="100" dirty="0"/>
              <a:t>하며 어떻게 파티를 </a:t>
            </a:r>
            <a:r>
              <a:rPr lang="ko-KR" altLang="en-US" sz="1600" spc="100" dirty="0" err="1"/>
              <a:t>짰느냐에</a:t>
            </a:r>
            <a:r>
              <a:rPr lang="ko-KR" altLang="en-US" sz="1600" spc="100" dirty="0"/>
              <a:t> 따라서 공격 우선순위 변경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스킬은 발동조건이 갖춰졌을 때 캐릭터를 눌러야 발동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자동 전투가 대부분의 콘텐츠인 수집형 </a:t>
            </a:r>
            <a:r>
              <a:rPr lang="en-US" altLang="ko-KR" sz="1600" spc="100" dirty="0"/>
              <a:t>RPG</a:t>
            </a:r>
            <a:r>
              <a:rPr lang="ko-KR" altLang="en-US" sz="1600" spc="100" dirty="0"/>
              <a:t>에서 전략적 요소를 추가하여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다양한 캐릭터를</a:t>
            </a:r>
            <a:endParaRPr lang="en-US" altLang="ko-KR" sz="1600" b="1" spc="100" dirty="0">
              <a:solidFill>
                <a:srgbClr val="00B05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spc="100" dirty="0">
                <a:solidFill>
                  <a:srgbClr val="00B050"/>
                </a:solidFill>
              </a:rPr>
              <a:t>육성하게 만드는 이유</a:t>
            </a:r>
            <a:endParaRPr lang="en-US" altLang="ko-KR" sz="1600" b="1" spc="100" dirty="0">
              <a:solidFill>
                <a:srgbClr val="00B05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077A128-2052-4B2C-8642-A062785B7291}"/>
              </a:ext>
            </a:extLst>
          </p:cNvPr>
          <p:cNvSpPr/>
          <p:nvPr/>
        </p:nvSpPr>
        <p:spPr>
          <a:xfrm>
            <a:off x="3555886" y="3321698"/>
            <a:ext cx="681135" cy="65314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touch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2E6D348-E00C-4021-B5AF-C77D3A3E5C0C}"/>
              </a:ext>
            </a:extLst>
          </p:cNvPr>
          <p:cNvSpPr txBox="1"/>
          <p:nvPr/>
        </p:nvSpPr>
        <p:spPr>
          <a:xfrm>
            <a:off x="3029869" y="25958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스킬 발동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09C930-E622-4DB2-B198-6C5DD0D8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021" y="417881"/>
            <a:ext cx="1037767" cy="966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B973DC8-C520-4D45-A554-FC531A85AE72}"/>
              </a:ext>
            </a:extLst>
          </p:cNvPr>
          <p:cNvSpPr/>
          <p:nvPr/>
        </p:nvSpPr>
        <p:spPr>
          <a:xfrm>
            <a:off x="9377021" y="1384078"/>
            <a:ext cx="1037767" cy="3151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전방우선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46F99A8-C376-4655-AC4A-EA64C7C9B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848" y="1477634"/>
            <a:ext cx="1037767" cy="993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717B0D3-B414-445B-AF5B-BA5426D706B1}"/>
              </a:ext>
            </a:extLst>
          </p:cNvPr>
          <p:cNvSpPr/>
          <p:nvPr/>
        </p:nvSpPr>
        <p:spPr>
          <a:xfrm>
            <a:off x="10602848" y="2470670"/>
            <a:ext cx="1037767" cy="3151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후방우선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A919B6D-F450-43C1-9785-2D112D52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542" y="2595857"/>
            <a:ext cx="1043246" cy="993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2E173A1-EDD0-454A-9941-4FDE9373E97D}"/>
              </a:ext>
            </a:extLst>
          </p:cNvPr>
          <p:cNvSpPr/>
          <p:nvPr/>
        </p:nvSpPr>
        <p:spPr>
          <a:xfrm>
            <a:off x="9371542" y="3602432"/>
            <a:ext cx="1037767" cy="3151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보조우선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CDA637B-BEAF-42FC-8BAC-57A57E6BDBE2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75000"/>
                  </a:schemeClr>
                </a:solidFill>
              </a:rPr>
              <a:t>4.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550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2DC3D877-AC12-4909-ABA1-D25C2626D8A8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1826F8E-F00F-4602-B4E6-2CD04C9B0FEA}"/>
              </a:ext>
            </a:extLst>
          </p:cNvPr>
          <p:cNvSpPr txBox="1"/>
          <p:nvPr/>
        </p:nvSpPr>
        <p:spPr>
          <a:xfrm>
            <a:off x="2209809" y="4563836"/>
            <a:ext cx="9354209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세계관은 몬스터로 인류가 멸망한 미래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주인공은 인류가 </a:t>
            </a:r>
            <a:r>
              <a:rPr lang="ko-KR" altLang="en-US" sz="1600" spc="100" dirty="0" err="1"/>
              <a:t>멸명한</a:t>
            </a:r>
            <a:r>
              <a:rPr lang="ko-KR" altLang="en-US" sz="1600" spc="100" dirty="0"/>
              <a:t> 미래를 막기위해서 시간을 되돌려 같이 싸울 사람들을 </a:t>
            </a:r>
            <a:r>
              <a:rPr lang="ko-KR" altLang="en-US" sz="1600" spc="100" dirty="0" err="1"/>
              <a:t>살려냄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점차 </a:t>
            </a:r>
            <a:r>
              <a:rPr lang="ko-KR" altLang="en-US" sz="1600" b="1" spc="100" dirty="0">
                <a:solidFill>
                  <a:srgbClr val="00B050"/>
                </a:solidFill>
              </a:rPr>
              <a:t>과거의 사건으로 나아가는 스토리 라인</a:t>
            </a:r>
            <a:endParaRPr lang="en-US" altLang="ko-KR" sz="1600" b="1" spc="100" dirty="0">
              <a:solidFill>
                <a:srgbClr val="00B050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각 캐릭터들과 시대의 주요 사건이 얽힌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대체 역사물 </a:t>
            </a:r>
            <a:r>
              <a:rPr lang="ko-KR" altLang="en-US" sz="1600" spc="100" dirty="0"/>
              <a:t>스토리</a:t>
            </a:r>
            <a:endParaRPr lang="en-US" altLang="ko-KR" sz="1600" spc="100" dirty="0"/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기존의 역사와 얽힌 사건들을 통해 조금 더 </a:t>
            </a:r>
            <a:r>
              <a:rPr lang="ko-KR" altLang="en-US" sz="1600" b="1" spc="100" dirty="0">
                <a:solidFill>
                  <a:srgbClr val="00B050"/>
                </a:solidFill>
              </a:rPr>
              <a:t>개연성 있는 스토리 </a:t>
            </a:r>
            <a:r>
              <a:rPr lang="ko-KR" altLang="en-US" sz="1600" spc="100" dirty="0"/>
              <a:t>진행 가능</a:t>
            </a:r>
            <a:endParaRPr lang="en-US" altLang="ko-KR" sz="1600" spc="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AFE00F-8A65-44E8-95BB-0899388759D2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75000"/>
                  </a:schemeClr>
                </a:solidFill>
              </a:rPr>
              <a:t>5.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5AC1F8E-E64C-4FF3-9F5E-998327A0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50" y="1630560"/>
            <a:ext cx="8239125" cy="8286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B88337AB-9FD2-4D15-9FF5-1339D9A23A57}"/>
              </a:ext>
            </a:extLst>
          </p:cNvPr>
          <p:cNvSpPr/>
          <p:nvPr/>
        </p:nvSpPr>
        <p:spPr>
          <a:xfrm rot="10800000">
            <a:off x="3340358" y="2575248"/>
            <a:ext cx="7268547" cy="4105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CCFF28-0A95-4E99-86F8-59316690FD72}"/>
              </a:ext>
            </a:extLst>
          </p:cNvPr>
          <p:cNvSpPr txBox="1"/>
          <p:nvPr/>
        </p:nvSpPr>
        <p:spPr>
          <a:xfrm>
            <a:off x="5943600" y="297826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스토리 진행방향</a:t>
            </a:r>
          </a:p>
        </p:txBody>
      </p:sp>
    </p:spTree>
    <p:extLst>
      <p:ext uri="{BB962C8B-B14F-4D97-AF65-F5344CB8AC3E}">
        <p14:creationId xmlns:p14="http://schemas.microsoft.com/office/powerpoint/2010/main" val="354262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FBBA9C64-A31C-4FD7-97FA-76D34B52C5C0}"/>
              </a:ext>
            </a:extLst>
          </p:cNvPr>
          <p:cNvSpPr txBox="1">
            <a:spLocks/>
          </p:cNvSpPr>
          <p:nvPr/>
        </p:nvSpPr>
        <p:spPr>
          <a:xfrm>
            <a:off x="2155370" y="4279709"/>
            <a:ext cx="9485245" cy="223921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084A51-CE5E-4829-8A72-740BCB7C5F6A}"/>
              </a:ext>
            </a:extLst>
          </p:cNvPr>
          <p:cNvSpPr txBox="1"/>
          <p:nvPr/>
        </p:nvSpPr>
        <p:spPr>
          <a:xfrm>
            <a:off x="2209809" y="4293248"/>
            <a:ext cx="935420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한국 </a:t>
            </a:r>
            <a:r>
              <a:rPr lang="ko-KR" altLang="en-US" sz="1600" spc="100" dirty="0" err="1"/>
              <a:t>콘텐츠</a:t>
            </a:r>
            <a:r>
              <a:rPr lang="ko-KR" altLang="en-US" sz="1600" spc="100" dirty="0"/>
              <a:t> 진흥원의 발표에 따르면 </a:t>
            </a:r>
            <a:r>
              <a:rPr lang="ko-KR" altLang="en-US" b="1" spc="100" dirty="0" err="1">
                <a:solidFill>
                  <a:srgbClr val="00B050"/>
                </a:solidFill>
              </a:rPr>
              <a:t>모바일</a:t>
            </a:r>
            <a:r>
              <a:rPr lang="ko-KR" altLang="en-US" b="1" spc="100" dirty="0">
                <a:solidFill>
                  <a:srgbClr val="00B050"/>
                </a:solidFill>
              </a:rPr>
              <a:t> 게임의 수명은 약 </a:t>
            </a:r>
            <a:r>
              <a:rPr lang="en-US" altLang="ko-KR" b="1" spc="100" dirty="0">
                <a:solidFill>
                  <a:srgbClr val="00B050"/>
                </a:solidFill>
              </a:rPr>
              <a:t>4</a:t>
            </a:r>
            <a:r>
              <a:rPr lang="ko-KR" altLang="en-US" b="1" spc="100" dirty="0">
                <a:solidFill>
                  <a:srgbClr val="00B050"/>
                </a:solidFill>
              </a:rPr>
              <a:t>개월 정도</a:t>
            </a:r>
            <a:r>
              <a:rPr lang="ko-KR" altLang="en-US" sz="1600" spc="100" dirty="0"/>
              <a:t>이다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 err="1"/>
              <a:t>방치형</a:t>
            </a:r>
            <a:r>
              <a:rPr lang="ko-KR" altLang="en-US" sz="1600" spc="100" dirty="0"/>
              <a:t> 게임 중 대표적인 게임인 중년기사 김봉식 </a:t>
            </a:r>
            <a:r>
              <a:rPr lang="en-US" altLang="ko-KR" sz="1600" spc="100" dirty="0"/>
              <a:t>2014</a:t>
            </a:r>
            <a:r>
              <a:rPr lang="ko-KR" altLang="en-US" sz="1600" spc="100" dirty="0"/>
              <a:t>년 출시</a:t>
            </a:r>
            <a:r>
              <a:rPr lang="en-US" altLang="ko-KR" sz="1600" spc="100" dirty="0"/>
              <a:t>. </a:t>
            </a:r>
            <a:r>
              <a:rPr lang="ko-KR" altLang="en-US" sz="1600" spc="100" dirty="0"/>
              <a:t>오늘도 환생 </a:t>
            </a:r>
            <a:r>
              <a:rPr lang="en-US" altLang="ko-KR" sz="1600" spc="100" dirty="0"/>
              <a:t>2015</a:t>
            </a:r>
            <a:r>
              <a:rPr lang="ko-KR" altLang="en-US" sz="1600" spc="100" dirty="0"/>
              <a:t>년 출시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두 가지 게임은 </a:t>
            </a:r>
            <a:r>
              <a:rPr lang="en-US" altLang="ko-KR" sz="1600" spc="100" dirty="0"/>
              <a:t>2018</a:t>
            </a:r>
            <a:r>
              <a:rPr lang="ko-KR" altLang="en-US" sz="1600" spc="100" dirty="0"/>
              <a:t>년에도 여전히 매출순위에 올라와 있을 정도로 </a:t>
            </a:r>
            <a:r>
              <a:rPr lang="ko-KR" altLang="en-US" b="1" spc="100" dirty="0">
                <a:solidFill>
                  <a:srgbClr val="00B050"/>
                </a:solidFill>
              </a:rPr>
              <a:t>유저의 충성도가 높음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 err="1"/>
              <a:t>방치형</a:t>
            </a:r>
            <a:r>
              <a:rPr lang="ko-KR" altLang="en-US" sz="1600" spc="100" dirty="0"/>
              <a:t> 게임의 남녀 비율과 연령대는 </a:t>
            </a:r>
            <a:r>
              <a:rPr lang="en-US" altLang="ko-KR" b="1" spc="100" dirty="0">
                <a:solidFill>
                  <a:srgbClr val="00B050"/>
                </a:solidFill>
              </a:rPr>
              <a:t>10</a:t>
            </a:r>
            <a:r>
              <a:rPr lang="ko-KR" altLang="en-US" b="1" spc="100" dirty="0">
                <a:solidFill>
                  <a:srgbClr val="00B050"/>
                </a:solidFill>
              </a:rPr>
              <a:t>대와 </a:t>
            </a:r>
            <a:r>
              <a:rPr lang="en-US" altLang="ko-KR" b="1" spc="100" dirty="0">
                <a:solidFill>
                  <a:srgbClr val="00B050"/>
                </a:solidFill>
              </a:rPr>
              <a:t>20</a:t>
            </a:r>
            <a:r>
              <a:rPr lang="ko-KR" altLang="en-US" b="1" spc="100" dirty="0">
                <a:solidFill>
                  <a:srgbClr val="00B050"/>
                </a:solidFill>
              </a:rPr>
              <a:t>대 </a:t>
            </a:r>
            <a:r>
              <a:rPr lang="ko-KR" altLang="en-US" b="1" spc="100" dirty="0" err="1">
                <a:solidFill>
                  <a:srgbClr val="00B050"/>
                </a:solidFill>
              </a:rPr>
              <a:t>남성층이</a:t>
            </a:r>
            <a:r>
              <a:rPr lang="ko-KR" altLang="en-US" b="1" spc="100" dirty="0">
                <a:solidFill>
                  <a:srgbClr val="00B050"/>
                </a:solidFill>
              </a:rPr>
              <a:t> 가장 많으며</a:t>
            </a:r>
            <a:r>
              <a:rPr lang="en-US" altLang="ko-KR" sz="1600" spc="100" dirty="0"/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귀엽거나 아기자기한 분위기의 </a:t>
            </a:r>
            <a:r>
              <a:rPr lang="ko-KR" altLang="en-US" sz="1600" spc="100" dirty="0" err="1"/>
              <a:t>방치형</a:t>
            </a:r>
            <a:r>
              <a:rPr lang="ko-KR" altLang="en-US" sz="1600" spc="100" dirty="0"/>
              <a:t> 게임의 경우에는 여성층이 높은 게임도 존재한다</a:t>
            </a:r>
            <a:r>
              <a:rPr lang="en-US" altLang="ko-KR" sz="1600" spc="100" dirty="0"/>
              <a:t>.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xmlns="" id="{360787C7-E0DC-41EC-9F0A-A29CD2ECCA5D}"/>
              </a:ext>
            </a:extLst>
          </p:cNvPr>
          <p:cNvSpPr txBox="1"/>
          <p:nvPr/>
        </p:nvSpPr>
        <p:spPr>
          <a:xfrm>
            <a:off x="2954202" y="3940225"/>
            <a:ext cx="3432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한국콘텐츠진흥원</a:t>
            </a:r>
            <a:r>
              <a:rPr lang="en-US" altLang="ko-KR" sz="1100" dirty="0"/>
              <a:t>, 2017</a:t>
            </a:r>
            <a:r>
              <a:rPr lang="ko-KR" altLang="en-US" sz="1100" dirty="0"/>
              <a:t>년 대한민국게임백서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360787C7-E0DC-41EC-9F0A-A29CD2ECCA5D}"/>
              </a:ext>
            </a:extLst>
          </p:cNvPr>
          <p:cNvSpPr txBox="1"/>
          <p:nvPr/>
        </p:nvSpPr>
        <p:spPr>
          <a:xfrm>
            <a:off x="8051932" y="3940225"/>
            <a:ext cx="29562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/>
              <a:t>게임</a:t>
            </a:r>
            <a:r>
              <a:rPr lang="en-US" altLang="ko-KR" sz="1100" dirty="0"/>
              <a:t>Y, 2018</a:t>
            </a:r>
            <a:r>
              <a:rPr lang="ko-KR" altLang="en-US" sz="1100" dirty="0"/>
              <a:t>년 </a:t>
            </a:r>
            <a:r>
              <a:rPr lang="ko-KR" altLang="en-US" sz="1100" dirty="0" err="1"/>
              <a:t>방치형</a:t>
            </a:r>
            <a:r>
              <a:rPr lang="ko-KR" altLang="en-US" sz="1100" dirty="0"/>
              <a:t> 게임 매출 순위</a:t>
            </a:r>
          </a:p>
        </p:txBody>
      </p:sp>
      <p:pic>
        <p:nvPicPr>
          <p:cNvPr id="11" name="Picture 3" descr="C:\Users\Administrator\Downloads\방치형게임 매출순위_2018년 5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510" y="785206"/>
            <a:ext cx="4221105" cy="2843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Administrator\Downloads\모바일게임 지속시간_대한민국게임백서20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01" y="1121280"/>
            <a:ext cx="5010150" cy="21717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75000"/>
                  </a:schemeClr>
                </a:solidFill>
              </a:rPr>
              <a:t>1.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686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íë¦¬ì½ë¤ pvp ì´ë¯¸ì§ ê²ìê²°ê³¼">
            <a:extLst>
              <a:ext uri="{FF2B5EF4-FFF2-40B4-BE49-F238E27FC236}">
                <a16:creationId xmlns:a16="http://schemas.microsoft.com/office/drawing/2014/main" xmlns="" id="{D1D0D899-94E1-4392-9574-88F8D4A3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135" y="417881"/>
            <a:ext cx="7028113" cy="395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FB0A663-0342-4B16-8FD5-2BA80AC39232}"/>
              </a:ext>
            </a:extLst>
          </p:cNvPr>
          <p:cNvSpPr/>
          <p:nvPr/>
        </p:nvSpPr>
        <p:spPr>
          <a:xfrm>
            <a:off x="6732191" y="840080"/>
            <a:ext cx="937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2DC3D877-AC12-4909-ABA1-D25C2626D8A8}"/>
              </a:ext>
            </a:extLst>
          </p:cNvPr>
          <p:cNvSpPr txBox="1">
            <a:spLocks/>
          </p:cNvSpPr>
          <p:nvPr/>
        </p:nvSpPr>
        <p:spPr>
          <a:xfrm>
            <a:off x="2155370" y="4550297"/>
            <a:ext cx="9485245" cy="188982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1826F8E-F00F-4602-B4E6-2CD04C9B0FEA}"/>
              </a:ext>
            </a:extLst>
          </p:cNvPr>
          <p:cNvSpPr txBox="1"/>
          <p:nvPr/>
        </p:nvSpPr>
        <p:spPr>
          <a:xfrm>
            <a:off x="2209809" y="4563836"/>
            <a:ext cx="9354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b="1" spc="100" dirty="0" smtClean="0">
                <a:solidFill>
                  <a:srgbClr val="00B050"/>
                </a:solidFill>
              </a:rPr>
              <a:t>5:5 </a:t>
            </a:r>
            <a:r>
              <a:rPr lang="en-US" altLang="ko-KR" sz="1600" b="1" spc="100" dirty="0" err="1" smtClean="0">
                <a:solidFill>
                  <a:srgbClr val="00B050"/>
                </a:solidFill>
              </a:rPr>
              <a:t>PvP</a:t>
            </a:r>
            <a:r>
              <a:rPr lang="en-US" altLang="ko-KR" sz="1600" b="1" spc="100" dirty="0" smtClean="0">
                <a:solidFill>
                  <a:srgbClr val="00B050"/>
                </a:solidFill>
              </a:rPr>
              <a:t> </a:t>
            </a:r>
            <a:r>
              <a:rPr lang="ko-KR" altLang="en-US" sz="1600" b="1" spc="100" dirty="0">
                <a:solidFill>
                  <a:srgbClr val="00B050"/>
                </a:solidFill>
              </a:rPr>
              <a:t>시스템</a:t>
            </a:r>
            <a:r>
              <a:rPr lang="ko-KR" altLang="en-US" sz="1600" spc="100" dirty="0"/>
              <a:t>이 존재하며 경쟁적 요소 </a:t>
            </a:r>
            <a:r>
              <a:rPr lang="en-US" altLang="ko-KR" sz="1600" spc="100" dirty="0"/>
              <a:t>(</a:t>
            </a:r>
            <a:r>
              <a:rPr lang="ko-KR" altLang="en-US" sz="1600" spc="100" dirty="0"/>
              <a:t>랭킹시스템 </a:t>
            </a:r>
            <a:r>
              <a:rPr lang="ko-KR" altLang="en-US" sz="1600" spc="100" dirty="0" smtClean="0"/>
              <a:t>존재</a:t>
            </a:r>
            <a:r>
              <a:rPr lang="en-US" altLang="ko-KR" sz="1600" spc="100" dirty="0" smtClean="0"/>
              <a:t>, </a:t>
            </a:r>
            <a:r>
              <a:rPr lang="en-US" altLang="ko-KR" sz="1600" spc="100" dirty="0" err="1" smtClean="0"/>
              <a:t>PvP</a:t>
            </a:r>
            <a:r>
              <a:rPr lang="ko-KR" altLang="en-US" sz="1600" spc="100" dirty="0" smtClean="0"/>
              <a:t>는 </a:t>
            </a:r>
            <a:r>
              <a:rPr lang="ko-KR" altLang="en-US" sz="1600" b="1" spc="100" dirty="0" smtClean="0">
                <a:solidFill>
                  <a:srgbClr val="00B050"/>
                </a:solidFill>
              </a:rPr>
              <a:t>자동전투</a:t>
            </a:r>
            <a:r>
              <a:rPr lang="en-US" altLang="ko-KR" sz="1600" spc="100" dirty="0" smtClean="0"/>
              <a:t>)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각각 시작 전에 내 캐릭터 하나와 적 캐릭터 하나에 </a:t>
            </a:r>
            <a:r>
              <a:rPr lang="ko-KR" altLang="en-US" sz="1600" b="1" spc="100" dirty="0">
                <a:solidFill>
                  <a:srgbClr val="00B050"/>
                </a:solidFill>
              </a:rPr>
              <a:t>부활과 부활금지</a:t>
            </a:r>
            <a:r>
              <a:rPr lang="ko-KR" altLang="en-US" sz="1600" spc="100" dirty="0"/>
              <a:t>를 걸 수 있다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부활을 붙인 캐릭터는 죽어도 한번 더 부활해서 전투가능</a:t>
            </a:r>
            <a:endParaRPr lang="en-US" altLang="ko-KR" sz="1600" spc="100" dirty="0"/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b="1" spc="100" dirty="0">
                <a:solidFill>
                  <a:srgbClr val="00B050"/>
                </a:solidFill>
              </a:rPr>
              <a:t>부활과 부활금지가 같은 캐릭터에 붙었을 경우에는 부활금지가 우선된다</a:t>
            </a:r>
            <a:endParaRPr lang="en-US" altLang="ko-KR" sz="1600" b="1" spc="100" dirty="0">
              <a:solidFill>
                <a:srgbClr val="00B05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spc="100" dirty="0" err="1"/>
              <a:t>PvP</a:t>
            </a:r>
            <a:r>
              <a:rPr lang="ko-KR" altLang="en-US" sz="1600" spc="100" dirty="0"/>
              <a:t>에 </a:t>
            </a:r>
            <a:r>
              <a:rPr lang="ko-KR" altLang="en-US" sz="1600" spc="100" dirty="0" err="1"/>
              <a:t>조커와도</a:t>
            </a:r>
            <a:r>
              <a:rPr lang="ko-KR" altLang="en-US" sz="1600" spc="100" dirty="0"/>
              <a:t> 같은 </a:t>
            </a:r>
            <a:r>
              <a:rPr lang="ko-KR" altLang="en-US" sz="1600" b="1" spc="100" dirty="0" err="1">
                <a:solidFill>
                  <a:srgbClr val="00B050"/>
                </a:solidFill>
              </a:rPr>
              <a:t>히든</a:t>
            </a:r>
            <a:r>
              <a:rPr lang="ko-KR" altLang="en-US" sz="1600" b="1" spc="100" dirty="0">
                <a:solidFill>
                  <a:srgbClr val="00B050"/>
                </a:solidFill>
              </a:rPr>
              <a:t> 요소를 넣어서 전략적인 요소를 심화</a:t>
            </a:r>
            <a:r>
              <a:rPr lang="ko-KR" altLang="en-US" sz="1600" spc="100" dirty="0"/>
              <a:t>한 플레이가 가능</a:t>
            </a:r>
            <a:r>
              <a:rPr lang="en-US" altLang="ko-KR" sz="1600" spc="100" dirty="0"/>
              <a:t>.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xmlns="" id="{04FB8A27-5F6D-4F85-8902-8AE365D2F559}"/>
              </a:ext>
            </a:extLst>
          </p:cNvPr>
          <p:cNvSpPr/>
          <p:nvPr/>
        </p:nvSpPr>
        <p:spPr>
          <a:xfrm>
            <a:off x="7007290" y="1209412"/>
            <a:ext cx="429208" cy="602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709031-D023-43FD-8741-4B280BD27092}"/>
              </a:ext>
            </a:extLst>
          </p:cNvPr>
          <p:cNvSpPr txBox="1"/>
          <p:nvPr/>
        </p:nvSpPr>
        <p:spPr>
          <a:xfrm>
            <a:off x="6667896" y="840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부활금지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53C41CD-2591-4D37-A4F9-D63A2BE1C0A1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9FF1B41-D571-4DAD-A54D-C45BB6E243B8}"/>
              </a:ext>
            </a:extLst>
          </p:cNvPr>
          <p:cNvSpPr/>
          <p:nvPr/>
        </p:nvSpPr>
        <p:spPr>
          <a:xfrm>
            <a:off x="3707837" y="840080"/>
            <a:ext cx="9375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A83D2DCC-CB15-4E2A-A822-758958F53259}"/>
              </a:ext>
            </a:extLst>
          </p:cNvPr>
          <p:cNvSpPr/>
          <p:nvPr/>
        </p:nvSpPr>
        <p:spPr>
          <a:xfrm>
            <a:off x="3982936" y="1209412"/>
            <a:ext cx="429208" cy="60279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BEBC84-2E37-4A4D-AAFE-415C09C8C147}"/>
              </a:ext>
            </a:extLst>
          </p:cNvPr>
          <p:cNvSpPr txBox="1"/>
          <p:nvPr/>
        </p:nvSpPr>
        <p:spPr>
          <a:xfrm>
            <a:off x="3874374" y="84008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부활</a:t>
            </a:r>
          </a:p>
        </p:txBody>
      </p:sp>
    </p:spTree>
    <p:extLst>
      <p:ext uri="{BB962C8B-B14F-4D97-AF65-F5344CB8AC3E}">
        <p14:creationId xmlns:p14="http://schemas.microsoft.com/office/powerpoint/2010/main" val="106063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ìëì ì 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712" y="1206500"/>
            <a:ext cx="4286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1A81AE-A7A7-4B5C-8ECC-6E62855C1B1B}"/>
              </a:ext>
            </a:extLst>
          </p:cNvPr>
          <p:cNvSpPr txBox="1"/>
          <p:nvPr/>
        </p:nvSpPr>
        <p:spPr>
          <a:xfrm>
            <a:off x="5452318" y="1118540"/>
            <a:ext cx="6646371" cy="18004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컨셉아트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메인 화면과 캐릭터 창에서는 </a:t>
            </a:r>
            <a:r>
              <a:rPr lang="en-US" altLang="ko-KR" dirty="0" smtClean="0"/>
              <a:t>2D </a:t>
            </a:r>
            <a:r>
              <a:rPr lang="ko-KR" altLang="en-US" dirty="0" smtClean="0"/>
              <a:t>그래픽으로 아름다움 강조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인게임에서는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SD </a:t>
            </a:r>
            <a:r>
              <a:rPr lang="ko-KR" altLang="en-US" dirty="0" smtClean="0"/>
              <a:t>캐릭터로 특징을 살린 귀여움 강조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유저가 가지고 싶다고 생각할만한 예쁜 </a:t>
            </a:r>
            <a:r>
              <a:rPr lang="ko-KR" altLang="en-US" dirty="0" err="1" smtClean="0"/>
              <a:t>그림체</a:t>
            </a:r>
            <a:endParaRPr lang="en-US" altLang="ko-KR" dirty="0" smtClean="0"/>
          </a:p>
        </p:txBody>
      </p:sp>
      <p:pic>
        <p:nvPicPr>
          <p:cNvPr id="23556" name="Picture 4" descr="http://optimal.inven.co.kr/upload/2019/07/07/bbs/i1395914887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612" y="4368800"/>
            <a:ext cx="2207421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3439320"/>
            <a:ext cx="3863973" cy="289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3C41CD-2591-4D37-A4F9-D63A2BE1C0A1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7.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63309"/>
              </p:ext>
            </p:extLst>
          </p:nvPr>
        </p:nvGraphicFramePr>
        <p:xfrm>
          <a:off x="2006600" y="25400"/>
          <a:ext cx="9601200" cy="677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/>
                <a:gridCol w="2895600"/>
                <a:gridCol w="2768600"/>
                <a:gridCol w="2768600"/>
              </a:tblGrid>
              <a:tr h="2836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구분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방치형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RPG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액션</a:t>
                      </a:r>
                      <a:r>
                        <a:rPr lang="ko-KR" altLang="en-US" b="1" baseline="0" dirty="0" smtClean="0"/>
                        <a:t> </a:t>
                      </a:r>
                      <a:r>
                        <a:rPr lang="en-US" altLang="ko-KR" b="1" baseline="0" dirty="0" smtClean="0"/>
                        <a:t>RPG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/>
                        <a:t>수집형</a:t>
                      </a:r>
                      <a:r>
                        <a:rPr lang="ko-KR" altLang="en-US" b="1" dirty="0" smtClean="0"/>
                        <a:t> </a:t>
                      </a:r>
                      <a:r>
                        <a:rPr lang="en-US" altLang="ko-KR" b="1" dirty="0" smtClean="0"/>
                        <a:t>RPG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98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시간요소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dirty="0" smtClean="0"/>
                        <a:t>환생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몬스터의</a:t>
                      </a:r>
                      <a:r>
                        <a:rPr lang="ko-KR" altLang="en-US" sz="1400" dirty="0" smtClean="0"/>
                        <a:t> 활동정지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dirty="0" err="1" smtClean="0"/>
                        <a:t>맵</a:t>
                      </a:r>
                      <a:r>
                        <a:rPr lang="ko-KR" altLang="en-US" sz="1400" dirty="0" smtClean="0"/>
                        <a:t> 밝혀짐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공격예측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dirty="0" smtClean="0"/>
                        <a:t>스토리적 부분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52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활용법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smtClean="0"/>
                        <a:t>환생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게임을 </a:t>
                      </a:r>
                      <a:r>
                        <a:rPr lang="ko-KR" altLang="en-US" sz="1400" dirty="0" err="1" smtClean="0"/>
                        <a:t>재시작하게</a:t>
                      </a:r>
                      <a:r>
                        <a:rPr lang="ko-KR" altLang="en-US" sz="1400" dirty="0" smtClean="0"/>
                        <a:t> 하면서 더욱 빠르게 성장하는 발판 마련</a:t>
                      </a: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err="1" smtClean="0"/>
                        <a:t>몬스터의</a:t>
                      </a:r>
                      <a:r>
                        <a:rPr lang="ko-KR" altLang="en-US" sz="1400" b="1" dirty="0" smtClean="0"/>
                        <a:t> 활동정지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게임 진행에 있어서 적에게 공격을 덜 당하게 하고 도움을 주는 요소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err="1" smtClean="0"/>
                        <a:t>맵</a:t>
                      </a:r>
                      <a:r>
                        <a:rPr lang="ko-KR" altLang="en-US" sz="1400" b="1" dirty="0" smtClean="0"/>
                        <a:t> 밝혀짐 </a:t>
                      </a: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랜덤으로 변하는 </a:t>
                      </a:r>
                      <a:r>
                        <a:rPr lang="ko-KR" altLang="en-US" sz="1400" dirty="0" err="1" smtClean="0"/>
                        <a:t>맵을</a:t>
                      </a:r>
                      <a:r>
                        <a:rPr lang="ko-KR" altLang="en-US" sz="1400" dirty="0" smtClean="0"/>
                        <a:t> 일정 부분 미리 볼 수 있게 되어 진행속도 증가</a:t>
                      </a: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smtClean="0"/>
                        <a:t>공격예측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한 번이라도 </a:t>
                      </a:r>
                      <a:r>
                        <a:rPr lang="ko-KR" altLang="en-US" sz="1400" dirty="0" err="1" smtClean="0"/>
                        <a:t>클리어</a:t>
                      </a:r>
                      <a:r>
                        <a:rPr lang="ko-KR" altLang="en-US" sz="1400" dirty="0" smtClean="0"/>
                        <a:t> 했던 </a:t>
                      </a:r>
                      <a:r>
                        <a:rPr lang="ko-KR" altLang="en-US" sz="1400" dirty="0" err="1" smtClean="0"/>
                        <a:t>보스몬스터의</a:t>
                      </a:r>
                      <a:r>
                        <a:rPr lang="ko-KR" altLang="en-US" sz="1400" dirty="0" smtClean="0"/>
                        <a:t> 경우 미리 공격할 위치가 알려지고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더욱 순조롭게 </a:t>
                      </a:r>
                      <a:r>
                        <a:rPr lang="ko-KR" altLang="en-US" sz="1400" dirty="0" err="1" smtClean="0"/>
                        <a:t>몬스터를</a:t>
                      </a:r>
                      <a:r>
                        <a:rPr lang="ko-KR" altLang="en-US" sz="1400" dirty="0" smtClean="0"/>
                        <a:t> 잡을 수 있음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smtClean="0"/>
                        <a:t>스토리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– SF</a:t>
                      </a:r>
                      <a:r>
                        <a:rPr lang="ko-KR" altLang="en-US" sz="1400" dirty="0" smtClean="0"/>
                        <a:t>적인 미래캐릭터나 굉장히 과거의 영웅이나 중세시대</a:t>
                      </a:r>
                      <a:r>
                        <a:rPr lang="ko-KR" altLang="en-US" sz="1400" baseline="0" dirty="0" smtClean="0"/>
                        <a:t> 등의 캐릭터들도 등장가능</a:t>
                      </a:r>
                      <a:endParaRPr lang="en-US" altLang="ko-KR" sz="14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5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유저경험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smtClean="0"/>
                        <a:t>환생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반복하면 할수록 내가 예전보다 더 강하게 더 빠르게 지금의 위치를 넘어설 수 있다는 것을 학습하게 됨</a:t>
                      </a: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err="1" smtClean="0"/>
                        <a:t>몬스터의</a:t>
                      </a:r>
                      <a:r>
                        <a:rPr lang="ko-KR" altLang="en-US" sz="1400" b="1" dirty="0" smtClean="0"/>
                        <a:t> 활동정지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강력한 적의 공격을 묶어두고 일방적인 공격을 퍼붓는 것에 대한 쾌감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err="1" smtClean="0"/>
                        <a:t>맵</a:t>
                      </a:r>
                      <a:r>
                        <a:rPr lang="ko-KR" altLang="en-US" sz="1400" b="1" dirty="0" smtClean="0"/>
                        <a:t> 밝혀짐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계속되는 랜덤패턴으로 나쁜 경험이 유발될 수 있으나 </a:t>
                      </a:r>
                      <a:r>
                        <a:rPr lang="ko-KR" altLang="en-US" sz="1400" dirty="0" err="1" smtClean="0"/>
                        <a:t>맵</a:t>
                      </a:r>
                      <a:r>
                        <a:rPr lang="ko-KR" altLang="en-US" sz="1400" dirty="0" smtClean="0"/>
                        <a:t> 밝혀짐을 통해서 불만을 어느 정도 해소</a:t>
                      </a: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smtClean="0"/>
                        <a:t>공격예측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–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이미 잡았던 </a:t>
                      </a:r>
                      <a:r>
                        <a:rPr lang="ko-KR" altLang="en-US" sz="1400" baseline="0" dirty="0" err="1" smtClean="0"/>
                        <a:t>몬스터를</a:t>
                      </a:r>
                      <a:r>
                        <a:rPr lang="ko-KR" altLang="en-US" sz="1400" baseline="0" dirty="0" smtClean="0"/>
                        <a:t> 더욱 손쉽게 처리할 수 있으며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유저의 성장을 시각적으로 표시함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smtClean="0"/>
                        <a:t>스토리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스토리나 각 캐릭터의 </a:t>
                      </a:r>
                      <a:r>
                        <a:rPr lang="ko-KR" altLang="en-US" sz="1400" dirty="0" err="1" smtClean="0"/>
                        <a:t>캐릭터성을</a:t>
                      </a:r>
                      <a:r>
                        <a:rPr lang="ko-KR" altLang="en-US" sz="1400" dirty="0" smtClean="0"/>
                        <a:t> 역사적 사건에 도입해서 이해가 쉽도록 함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5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유저재미경험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smtClean="0"/>
                        <a:t>환생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이미 소모되었던 보상을 다시 한번 얻어 무한한 성장</a:t>
                      </a: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err="1" smtClean="0"/>
                        <a:t>몬스터의</a:t>
                      </a:r>
                      <a:r>
                        <a:rPr lang="ko-KR" altLang="en-US" sz="1400" b="1" dirty="0" smtClean="0"/>
                        <a:t> 활동정지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err="1" smtClean="0"/>
                        <a:t>몬스터가</a:t>
                      </a:r>
                      <a:r>
                        <a:rPr lang="ko-KR" altLang="en-US" sz="1400" dirty="0" smtClean="0"/>
                        <a:t> 움직여서 공격하기 전에 </a:t>
                      </a:r>
                      <a:r>
                        <a:rPr lang="ko-KR" altLang="en-US" sz="1400" dirty="0" err="1" smtClean="0"/>
                        <a:t>쓰러뜨려한다는</a:t>
                      </a:r>
                      <a:r>
                        <a:rPr lang="ko-KR" altLang="en-US" sz="1400" dirty="0" smtClean="0"/>
                        <a:t> 긴장감에서 오는 재미</a:t>
                      </a:r>
                      <a:endParaRPr lang="en-US" altLang="ko-KR" sz="14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err="1" smtClean="0"/>
                        <a:t>맵</a:t>
                      </a:r>
                      <a:r>
                        <a:rPr lang="ko-KR" altLang="en-US" sz="1400" b="1" dirty="0" smtClean="0"/>
                        <a:t> 밝혀짐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err="1" smtClean="0"/>
                        <a:t>맵이</a:t>
                      </a:r>
                      <a:r>
                        <a:rPr lang="ko-KR" altLang="en-US" sz="1400" dirty="0" smtClean="0"/>
                        <a:t> 밝혀짐으로 숨겨진 비밀요소나 </a:t>
                      </a:r>
                      <a:r>
                        <a:rPr lang="ko-KR" altLang="en-US" sz="1400" dirty="0" err="1" smtClean="0"/>
                        <a:t>숏컷</a:t>
                      </a:r>
                      <a:r>
                        <a:rPr lang="ko-KR" altLang="en-US" sz="1400" dirty="0" smtClean="0"/>
                        <a:t> 등을 볼 수 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있어 탐험하는 재미가 상승</a:t>
                      </a: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endParaRPr lang="en-US" altLang="ko-KR" sz="1400" dirty="0" smtClean="0"/>
                    </a:p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smtClean="0"/>
                        <a:t>공격예측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내 실력이 늘어났다는 확실한 증거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000"/>
                        </a:lnSpc>
                      </a:pPr>
                      <a:r>
                        <a:rPr lang="ko-KR" altLang="en-US" sz="1400" b="1" dirty="0" smtClean="0"/>
                        <a:t>스토리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– </a:t>
                      </a:r>
                      <a:r>
                        <a:rPr lang="ko-KR" altLang="en-US" sz="1400" dirty="0" smtClean="0"/>
                        <a:t>역사적 사건에 캐릭터의 스토리가 연관되므로 역사적인 내용을 아는 사람에게는 더욱 몰입도가 증가하고 캐릭터의 캐릭터 성을 확고하게 들어냄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2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C929E84-E5D2-4672-AD32-D3AB18CE2647}"/>
              </a:ext>
            </a:extLst>
          </p:cNvPr>
          <p:cNvSpPr/>
          <p:nvPr/>
        </p:nvSpPr>
        <p:spPr>
          <a:xfrm>
            <a:off x="1520890" y="0"/>
            <a:ext cx="2771192" cy="6858000"/>
          </a:xfrm>
          <a:prstGeom prst="rect">
            <a:avLst/>
          </a:pr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4000" b="1" dirty="0"/>
          </a:p>
          <a:p>
            <a:endParaRPr lang="en-US" altLang="ko-KR" sz="4000" b="1" dirty="0"/>
          </a:p>
          <a:p>
            <a:r>
              <a:rPr lang="ko-KR" altLang="en-US" sz="4000" b="1" dirty="0"/>
              <a:t> </a:t>
            </a:r>
            <a:r>
              <a:rPr lang="en-US" altLang="ko-KR" sz="4000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424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xmlns="" id="{FBBA9C64-A31C-4FD7-97FA-76D34B52C5C0}"/>
              </a:ext>
            </a:extLst>
          </p:cNvPr>
          <p:cNvSpPr txBox="1">
            <a:spLocks/>
          </p:cNvSpPr>
          <p:nvPr/>
        </p:nvSpPr>
        <p:spPr>
          <a:xfrm>
            <a:off x="2155370" y="4279709"/>
            <a:ext cx="9485245" cy="223921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084A51-CE5E-4829-8A72-740BCB7C5F6A}"/>
              </a:ext>
            </a:extLst>
          </p:cNvPr>
          <p:cNvSpPr txBox="1"/>
          <p:nvPr/>
        </p:nvSpPr>
        <p:spPr>
          <a:xfrm>
            <a:off x="2209809" y="4293248"/>
            <a:ext cx="935420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단순한 순환구조를 가졌으며</a:t>
            </a:r>
            <a:r>
              <a:rPr lang="en-US" altLang="ko-KR" sz="1600" spc="100" dirty="0"/>
              <a:t>, </a:t>
            </a:r>
            <a:r>
              <a:rPr lang="ko-KR" altLang="en-US" sz="1600" spc="100" dirty="0"/>
              <a:t>터치하는 것으로 플레이가 가능하므로 </a:t>
            </a:r>
            <a:r>
              <a:rPr lang="ko-KR" altLang="en-US" b="1" spc="100" dirty="0">
                <a:solidFill>
                  <a:srgbClr val="00B050"/>
                </a:solidFill>
              </a:rPr>
              <a:t>진입장벽이 매우 낮다</a:t>
            </a:r>
            <a:r>
              <a:rPr lang="en-US" altLang="ko-KR" sz="1600" spc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spc="100" dirty="0"/>
              <a:t>지속적으로 관심을 가져줘야 할 필요가 없으므로 유저가 </a:t>
            </a:r>
            <a:r>
              <a:rPr lang="ko-KR" altLang="en-US" b="1" spc="100" dirty="0">
                <a:solidFill>
                  <a:srgbClr val="00B050"/>
                </a:solidFill>
              </a:rPr>
              <a:t>다른 것을 하면서 플레이 가능</a:t>
            </a:r>
            <a:r>
              <a:rPr lang="en-US" altLang="ko-KR" sz="1600" spc="100" dirty="0"/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플레이 하지 않더라도 언제든지 다시 접속하면 큰 보상을 줄 것이다 </a:t>
            </a:r>
            <a:r>
              <a:rPr lang="en-US" altLang="ko-KR" sz="1600" spc="100" dirty="0"/>
              <a:t>(</a:t>
            </a:r>
            <a:r>
              <a:rPr lang="ko-KR" altLang="en-US" b="1" spc="100" dirty="0">
                <a:solidFill>
                  <a:srgbClr val="00B050"/>
                </a:solidFill>
              </a:rPr>
              <a:t>손실회피</a:t>
            </a:r>
            <a:r>
              <a:rPr lang="en-US" altLang="ko-KR" b="1" spc="100" dirty="0">
                <a:solidFill>
                  <a:srgbClr val="00B050"/>
                </a:solidFill>
              </a:rPr>
              <a:t>, </a:t>
            </a:r>
            <a:r>
              <a:rPr lang="ko-KR" altLang="en-US" b="1" spc="100" dirty="0">
                <a:solidFill>
                  <a:srgbClr val="00B050"/>
                </a:solidFill>
              </a:rPr>
              <a:t>기대심리</a:t>
            </a:r>
            <a:r>
              <a:rPr lang="en-US" altLang="ko-KR" sz="1600" spc="100" dirty="0"/>
              <a:t>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내가 끊임없이 지속적으로 성장해 나간다는 성취감을 준다</a:t>
            </a:r>
            <a:r>
              <a:rPr lang="en-US" altLang="ko-KR" sz="1600" spc="100" dirty="0"/>
              <a:t> (</a:t>
            </a:r>
            <a:r>
              <a:rPr lang="ko-KR" altLang="en-US" b="1" spc="100" dirty="0">
                <a:solidFill>
                  <a:srgbClr val="00B050"/>
                </a:solidFill>
              </a:rPr>
              <a:t>쌓여가는 재화</a:t>
            </a:r>
            <a:r>
              <a:rPr lang="en-US" altLang="ko-KR" b="1" spc="100" dirty="0">
                <a:solidFill>
                  <a:srgbClr val="00B050"/>
                </a:solidFill>
              </a:rPr>
              <a:t>, </a:t>
            </a:r>
            <a:r>
              <a:rPr lang="ko-KR" altLang="en-US" b="1" spc="100" dirty="0">
                <a:solidFill>
                  <a:srgbClr val="00B050"/>
                </a:solidFill>
              </a:rPr>
              <a:t>업적달성</a:t>
            </a:r>
            <a:r>
              <a:rPr lang="en-US" altLang="ko-KR" sz="1600" spc="100" dirty="0"/>
              <a:t>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100" dirty="0"/>
              <a:t>성장하는데 필요한 노력이나 게임을 익히기 위한 </a:t>
            </a:r>
            <a:r>
              <a:rPr lang="ko-KR" altLang="en-US" b="1" spc="100" dirty="0">
                <a:solidFill>
                  <a:srgbClr val="00B050"/>
                </a:solidFill>
              </a:rPr>
              <a:t>노력을 하지 않아도 결과값을 준다</a:t>
            </a:r>
            <a:r>
              <a:rPr lang="en-US" altLang="ko-KR" sz="1600" spc="100" dirty="0"/>
              <a:t>.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xmlns="" id="{360787C7-E0DC-41EC-9F0A-A29CD2ECCA5D}"/>
              </a:ext>
            </a:extLst>
          </p:cNvPr>
          <p:cNvSpPr txBox="1"/>
          <p:nvPr/>
        </p:nvSpPr>
        <p:spPr>
          <a:xfrm>
            <a:off x="3823032" y="3940225"/>
            <a:ext cx="16946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 err="1"/>
              <a:t>클리커</a:t>
            </a:r>
            <a:r>
              <a:rPr lang="ko-KR" altLang="en-US" sz="1100" dirty="0"/>
              <a:t> 게임의 순환구조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>
                    <a:lumMod val="75000"/>
                  </a:schemeClr>
                </a:solidFill>
              </a:rPr>
              <a:t>2.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Administrator\Downloads\ed81b4eba6acecbba4-eab28cec9e84-eab5aceca1b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30" y="785205"/>
            <a:ext cx="2952094" cy="284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C77DE9-D6FC-4CF1-B4B0-A27EC77E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26" y="626825"/>
            <a:ext cx="31146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9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rtStation - Assassin (2012), InHyuk Lee">
            <a:extLst>
              <a:ext uri="{FF2B5EF4-FFF2-40B4-BE49-F238E27FC236}">
                <a16:creationId xmlns="" xmlns:a16="http://schemas.microsoft.com/office/drawing/2014/main" id="{7D3883C3-81AB-47A1-9459-79C00E881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072" y="416837"/>
            <a:ext cx="2751627" cy="38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CF7318-52AC-4A82-B5BC-6683B85C16D7}"/>
              </a:ext>
            </a:extLst>
          </p:cNvPr>
          <p:cNvSpPr txBox="1"/>
          <p:nvPr/>
        </p:nvSpPr>
        <p:spPr>
          <a:xfrm>
            <a:off x="2159726" y="4310618"/>
            <a:ext cx="9740174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마왕이 나타나 인간들을 멸망시키려 할 </a:t>
            </a:r>
            <a:r>
              <a:rPr lang="ko-KR" altLang="en-US" sz="2000" dirty="0" smtClean="0"/>
              <a:t>때 병사로 </a:t>
            </a:r>
            <a:r>
              <a:rPr lang="ko-KR" altLang="en-US" sz="2000" dirty="0"/>
              <a:t>징집된 주인공은 </a:t>
            </a:r>
            <a:r>
              <a:rPr lang="ko-KR" altLang="en-US" sz="2000" dirty="0" err="1"/>
              <a:t>몬스터들과</a:t>
            </a:r>
            <a:r>
              <a:rPr lang="ko-KR" altLang="en-US" sz="2000" dirty="0"/>
              <a:t> 싸운다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용감하게 </a:t>
            </a:r>
            <a:r>
              <a:rPr lang="ko-KR" altLang="en-US" sz="2000" dirty="0"/>
              <a:t>맞서 싸웠지만 인간은 패배한다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죽어가는 </a:t>
            </a:r>
            <a:r>
              <a:rPr lang="ko-KR" altLang="en-US" sz="2000" dirty="0"/>
              <a:t>와중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마지막으로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가족의 얼굴을 보기 위해 </a:t>
            </a:r>
            <a:r>
              <a:rPr lang="ko-KR" altLang="en-US" sz="2000" dirty="0"/>
              <a:t>회중시계를 열자 세상이 멈췄다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멈춰진 세계에서 </a:t>
            </a:r>
            <a:r>
              <a:rPr lang="ko-KR" altLang="en-US" sz="2000" dirty="0" smtClean="0"/>
              <a:t>주인공은 세계를 </a:t>
            </a:r>
            <a:r>
              <a:rPr lang="ko-KR" altLang="en-US" sz="2000" dirty="0"/>
              <a:t>구하기 위해서 </a:t>
            </a:r>
            <a:r>
              <a:rPr lang="ko-KR" altLang="en-US" sz="2000" dirty="0" err="1"/>
              <a:t>마왕성까지</a:t>
            </a:r>
            <a:r>
              <a:rPr lang="ko-KR" altLang="en-US" sz="2000" dirty="0"/>
              <a:t> 모든 </a:t>
            </a:r>
            <a:r>
              <a:rPr lang="ko-KR" altLang="en-US" sz="2000" dirty="0" smtClean="0"/>
              <a:t>적을 쓰러뜨리며 </a:t>
            </a:r>
            <a:r>
              <a:rPr lang="ko-KR" altLang="en-US" sz="2000" dirty="0"/>
              <a:t>나아간다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3.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2" descr="Photo">
            <a:extLst>
              <a:ext uri="{FF2B5EF4-FFF2-40B4-BE49-F238E27FC236}">
                <a16:creationId xmlns="" xmlns:a16="http://schemas.microsoft.com/office/drawing/2014/main" id="{AB7A9B91-8386-4FEE-B30C-A04828B66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600" y="417881"/>
            <a:ext cx="2496938" cy="38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2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Downloads\방치형 기본화면.jpg">
            <a:extLst>
              <a:ext uri="{FF2B5EF4-FFF2-40B4-BE49-F238E27FC236}">
                <a16:creationId xmlns:a16="http://schemas.microsoft.com/office/drawing/2014/main" xmlns="" id="{0FEC5679-F3C9-483E-B343-719E7130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69" y="466724"/>
            <a:ext cx="3273623" cy="581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xmlns="" id="{C96B34F7-6894-4B9B-B1E6-5B96F9400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47104"/>
              </p:ext>
            </p:extLst>
          </p:nvPr>
        </p:nvGraphicFramePr>
        <p:xfrm>
          <a:off x="5738329" y="466724"/>
          <a:ext cx="6098232" cy="588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832">
                  <a:extLst>
                    <a:ext uri="{9D8B030D-6E8A-4147-A177-3AD203B41FA5}">
                      <a16:colId xmlns:a16="http://schemas.microsoft.com/office/drawing/2014/main" xmlns="" val="3744230528"/>
                    </a:ext>
                  </a:extLst>
                </a:gridCol>
                <a:gridCol w="4381400">
                  <a:extLst>
                    <a:ext uri="{9D8B030D-6E8A-4147-A177-3AD203B41FA5}">
                      <a16:colId xmlns:a16="http://schemas.microsoft.com/office/drawing/2014/main" xmlns="" val="311984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3840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업적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특정한 조건을 달성할 시 보상을 준다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805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랭킹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최고 도달 스테이지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PvP</a:t>
                      </a:r>
                      <a:r>
                        <a:rPr lang="ko-KR" altLang="en-US" sz="1600" dirty="0"/>
                        <a:t>기록의 순위표시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7549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헬프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다른 플레이어의 고스트 데이터를 불러옴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7195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스테이지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최고 도달 스테이지 표시와 다른 지역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21400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시간초</a:t>
                      </a:r>
                      <a:r>
                        <a:rPr lang="ko-KR" altLang="en-US" sz="1800" b="1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시간 스킬로 적이 멈춰 있는 시간을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2313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플레이어 캐릭터의 체력을 증가시킴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53665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플레이어 캐릭터의 공격력을 증가시킴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11130414"/>
                  </a:ext>
                </a:extLst>
              </a:tr>
              <a:tr h="324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방어력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플레이어 캐릭터의 방어력을 증가시킴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50122832"/>
                  </a:ext>
                </a:extLst>
              </a:tr>
              <a:tr h="283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적이 멈춰 있는 시간을 늘림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596798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다양한 스킬들을 구매하고 강화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94610592"/>
                  </a:ext>
                </a:extLst>
              </a:tr>
              <a:tr h="200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동료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 진행중에 만난 동료 </a:t>
                      </a:r>
                      <a:r>
                        <a:rPr lang="en-US" altLang="ko-KR" sz="1600" dirty="0"/>
                        <a:t>NPC</a:t>
                      </a:r>
                      <a:r>
                        <a:rPr lang="ko-KR" altLang="en-US" sz="1600" dirty="0"/>
                        <a:t>를 강화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2939761"/>
                  </a:ext>
                </a:extLst>
              </a:tr>
              <a:tr h="159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장비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게임 진행중에 얻은 장비를 장착할 수 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63267555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/>
                        <a:t>PvP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다른 플레이어와 대전을 할 수 있다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98959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환생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시간을 되돌려 게임을 처음부터 진행한다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15767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다양한 상품들을 구매할 수 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3806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C0FD5F-801B-4BA2-986D-C5964932C448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4.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xmlns="" id="{2E621A4C-9F90-4E53-B833-1B4D7EB40107}"/>
              </a:ext>
            </a:extLst>
          </p:cNvPr>
          <p:cNvCxnSpPr/>
          <p:nvPr/>
        </p:nvCxnSpPr>
        <p:spPr>
          <a:xfrm>
            <a:off x="4627984" y="1035698"/>
            <a:ext cx="1110345" cy="1101012"/>
          </a:xfrm>
          <a:prstGeom prst="bentConnector3">
            <a:avLst>
              <a:gd name="adj1" fmla="val 8109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F4FF6755-5B59-4ADC-AEE1-C7A7B027C983}"/>
              </a:ext>
            </a:extLst>
          </p:cNvPr>
          <p:cNvCxnSpPr/>
          <p:nvPr/>
        </p:nvCxnSpPr>
        <p:spPr>
          <a:xfrm flipV="1">
            <a:off x="4189445" y="2463282"/>
            <a:ext cx="1548884" cy="16795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xmlns="" id="{7F14DB9A-A201-47E7-BBD2-88DC76C733FD}"/>
              </a:ext>
            </a:extLst>
          </p:cNvPr>
          <p:cNvCxnSpPr/>
          <p:nvPr/>
        </p:nvCxnSpPr>
        <p:spPr>
          <a:xfrm flipV="1">
            <a:off x="3461657" y="2883159"/>
            <a:ext cx="2276672" cy="802433"/>
          </a:xfrm>
          <a:prstGeom prst="bentConnector3">
            <a:avLst>
              <a:gd name="adj1" fmla="val 3893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xmlns="" id="{07F62828-4E49-495A-AC17-57C8E00F2C56}"/>
              </a:ext>
            </a:extLst>
          </p:cNvPr>
          <p:cNvCxnSpPr>
            <a:cxnSpLocks/>
          </p:cNvCxnSpPr>
          <p:nvPr/>
        </p:nvCxnSpPr>
        <p:spPr>
          <a:xfrm flipV="1">
            <a:off x="3461657" y="3275046"/>
            <a:ext cx="2276672" cy="933060"/>
          </a:xfrm>
          <a:prstGeom prst="bentConnector3">
            <a:avLst>
              <a:gd name="adj1" fmla="val 4549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xmlns="" id="{7851D353-C1D6-4F1D-922B-362A570818A0}"/>
              </a:ext>
            </a:extLst>
          </p:cNvPr>
          <p:cNvCxnSpPr>
            <a:cxnSpLocks/>
          </p:cNvCxnSpPr>
          <p:nvPr/>
        </p:nvCxnSpPr>
        <p:spPr>
          <a:xfrm flipV="1">
            <a:off x="3657600" y="3666738"/>
            <a:ext cx="2080729" cy="1054552"/>
          </a:xfrm>
          <a:prstGeom prst="bentConnector3">
            <a:avLst>
              <a:gd name="adj1" fmla="val 4820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xmlns="" id="{4297877D-9442-4D85-B1EC-0B08101653FD}"/>
              </a:ext>
            </a:extLst>
          </p:cNvPr>
          <p:cNvCxnSpPr>
            <a:cxnSpLocks/>
          </p:cNvCxnSpPr>
          <p:nvPr/>
        </p:nvCxnSpPr>
        <p:spPr>
          <a:xfrm flipV="1">
            <a:off x="3461657" y="3984171"/>
            <a:ext cx="2276670" cy="1225711"/>
          </a:xfrm>
          <a:prstGeom prst="bentConnector3">
            <a:avLst>
              <a:gd name="adj1" fmla="val 5819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CA535F4-FCF3-42C5-AD92-039FEC5A1E81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5.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xmlns="" id="{05DCBEF9-0F59-419E-8515-96643632C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814514"/>
              </p:ext>
            </p:extLst>
          </p:nvPr>
        </p:nvGraphicFramePr>
        <p:xfrm>
          <a:off x="2164700" y="475065"/>
          <a:ext cx="3364596" cy="59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" r:id="rId3" imgW="9142560" imgH="16253640" progId="">
                  <p:embed/>
                </p:oleObj>
              </mc:Choice>
              <mc:Fallback>
                <p:oleObj r:id="rId3" imgW="9142560" imgH="1625364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xmlns="" id="{0DBCD17C-677A-4634-9E06-440D88998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4700" y="475065"/>
                        <a:ext cx="3364596" cy="591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화살표: 위쪽 4">
            <a:extLst>
              <a:ext uri="{FF2B5EF4-FFF2-40B4-BE49-F238E27FC236}">
                <a16:creationId xmlns:a16="http://schemas.microsoft.com/office/drawing/2014/main" xmlns="" id="{75DF328C-C668-49E3-AD29-362BFC61EEC5}"/>
              </a:ext>
            </a:extLst>
          </p:cNvPr>
          <p:cNvSpPr/>
          <p:nvPr/>
        </p:nvSpPr>
        <p:spPr>
          <a:xfrm>
            <a:off x="2276671" y="6354942"/>
            <a:ext cx="354563" cy="37341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588B00-7838-4D9B-AFF3-13C86BF1DECB}"/>
              </a:ext>
            </a:extLst>
          </p:cNvPr>
          <p:cNvSpPr txBox="1"/>
          <p:nvPr/>
        </p:nvSpPr>
        <p:spPr>
          <a:xfrm>
            <a:off x="5541218" y="1931759"/>
            <a:ext cx="6527749" cy="29934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스킬 화면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방어력 등 </a:t>
            </a:r>
            <a:r>
              <a:rPr lang="ko-KR" altLang="en-US" b="1" dirty="0">
                <a:solidFill>
                  <a:srgbClr val="00B050"/>
                </a:solidFill>
              </a:rPr>
              <a:t>패시브</a:t>
            </a:r>
            <a:r>
              <a:rPr lang="ko-KR" altLang="en-US" dirty="0"/>
              <a:t>로 작동하는 스킬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액티브 스킬들은 따로 소모 값이 없으며 </a:t>
            </a:r>
            <a:r>
              <a:rPr lang="ko-KR" altLang="en-US" b="1" dirty="0" err="1">
                <a:solidFill>
                  <a:srgbClr val="00B050"/>
                </a:solidFill>
              </a:rPr>
              <a:t>쿨타임만</a:t>
            </a:r>
            <a:r>
              <a:rPr lang="ko-KR" altLang="en-US" b="1" dirty="0">
                <a:solidFill>
                  <a:srgbClr val="00B050"/>
                </a:solidFill>
              </a:rPr>
              <a:t> 적용</a:t>
            </a:r>
            <a:endParaRPr lang="en-US" altLang="ko-KR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재화를 소모해서 각 스킬들을 강화할 수 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한번에 강력한 스킬을 이용해 몬스터를 </a:t>
            </a:r>
            <a:r>
              <a:rPr lang="ko-KR" altLang="en-US" b="1" dirty="0">
                <a:solidFill>
                  <a:srgbClr val="00B050"/>
                </a:solidFill>
              </a:rPr>
              <a:t>잡는 쾌감</a:t>
            </a:r>
            <a:endParaRPr lang="en-US" altLang="ko-KR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다양한 스킬을 강화하게 함으로써 쌓인 재화를 </a:t>
            </a:r>
            <a:r>
              <a:rPr lang="ko-KR" altLang="en-US" b="1" dirty="0">
                <a:solidFill>
                  <a:srgbClr val="00B050"/>
                </a:solidFill>
              </a:rPr>
              <a:t>소비하는 쾌감</a:t>
            </a:r>
            <a:endParaRPr lang="en-US" altLang="ko-KR" b="1" dirty="0">
              <a:solidFill>
                <a:srgbClr val="00B05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66B0745-35ED-4868-BEE5-D39451323988}"/>
              </a:ext>
            </a:extLst>
          </p:cNvPr>
          <p:cNvSpPr/>
          <p:nvPr/>
        </p:nvSpPr>
        <p:spPr>
          <a:xfrm>
            <a:off x="2164700" y="2771192"/>
            <a:ext cx="3364596" cy="4665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액티브스킬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CF00F82-F10B-461B-A2C9-CA444637F89F}"/>
              </a:ext>
            </a:extLst>
          </p:cNvPr>
          <p:cNvSpPr/>
          <p:nvPr/>
        </p:nvSpPr>
        <p:spPr>
          <a:xfrm>
            <a:off x="2164700" y="3429000"/>
            <a:ext cx="3364596" cy="2458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88B3A2-EB54-47CB-8235-22597EEEDA17}"/>
              </a:ext>
            </a:extLst>
          </p:cNvPr>
          <p:cNvSpPr txBox="1"/>
          <p:nvPr/>
        </p:nvSpPr>
        <p:spPr>
          <a:xfrm>
            <a:off x="3312369" y="427964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패시브 스킬</a:t>
            </a:r>
          </a:p>
        </p:txBody>
      </p:sp>
    </p:spTree>
    <p:extLst>
      <p:ext uri="{BB962C8B-B14F-4D97-AF65-F5344CB8AC3E}">
        <p14:creationId xmlns:p14="http://schemas.microsoft.com/office/powerpoint/2010/main" val="357956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CA535F4-FCF3-42C5-AD92-039FEC5A1E81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6.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xmlns="" id="{510F1563-1CC4-47A4-B9DF-0FE876CFBD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681532"/>
              </p:ext>
            </p:extLst>
          </p:nvPr>
        </p:nvGraphicFramePr>
        <p:xfrm>
          <a:off x="2164700" y="486269"/>
          <a:ext cx="3364596" cy="59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" r:id="rId3" imgW="9142560" imgH="16253640" progId="">
                  <p:embed/>
                </p:oleObj>
              </mc:Choice>
              <mc:Fallback>
                <p:oleObj r:id="rId3" imgW="9142560" imgH="1625364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xmlns="" id="{FBBCC389-7D97-44AB-8FDF-BFF90BD796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4700" y="486269"/>
                        <a:ext cx="3364596" cy="591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화살표: 위쪽 4">
            <a:extLst>
              <a:ext uri="{FF2B5EF4-FFF2-40B4-BE49-F238E27FC236}">
                <a16:creationId xmlns:a16="http://schemas.microsoft.com/office/drawing/2014/main" xmlns="" id="{0EE4434A-6974-451A-8149-FF24683EE017}"/>
              </a:ext>
            </a:extLst>
          </p:cNvPr>
          <p:cNvSpPr/>
          <p:nvPr/>
        </p:nvSpPr>
        <p:spPr>
          <a:xfrm>
            <a:off x="2817846" y="6373603"/>
            <a:ext cx="354563" cy="37341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xmlns="" id="{21CA268C-A7CC-420C-A245-DCDB2D4026AF}"/>
              </a:ext>
            </a:extLst>
          </p:cNvPr>
          <p:cNvSpPr/>
          <p:nvPr/>
        </p:nvSpPr>
        <p:spPr>
          <a:xfrm>
            <a:off x="3396343" y="6373603"/>
            <a:ext cx="354563" cy="37341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99F9F5-42BA-4ACC-8D39-AE94E017EDBE}"/>
              </a:ext>
            </a:extLst>
          </p:cNvPr>
          <p:cNvSpPr txBox="1"/>
          <p:nvPr/>
        </p:nvSpPr>
        <p:spPr>
          <a:xfrm>
            <a:off x="5541218" y="685265"/>
            <a:ext cx="6718506" cy="548643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동료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장비 화면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게임을 진행하는 도중에 몬스터 대신 </a:t>
            </a:r>
            <a:r>
              <a:rPr lang="en-US" altLang="ko-KR" dirty="0"/>
              <a:t>NPC</a:t>
            </a:r>
            <a:r>
              <a:rPr lang="ko-KR" altLang="en-US" dirty="0"/>
              <a:t>가 등장함 </a:t>
            </a:r>
            <a:r>
              <a:rPr lang="en-US" altLang="ko-KR" dirty="0"/>
              <a:t>(</a:t>
            </a:r>
            <a:r>
              <a:rPr lang="ko-KR" altLang="en-US" dirty="0"/>
              <a:t>확률적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B050"/>
                </a:solidFill>
              </a:rPr>
              <a:t>등장한 </a:t>
            </a:r>
            <a:r>
              <a:rPr lang="en-US" altLang="ko-KR" b="1" dirty="0">
                <a:solidFill>
                  <a:srgbClr val="00B050"/>
                </a:solidFill>
              </a:rPr>
              <a:t>NPC</a:t>
            </a:r>
            <a:r>
              <a:rPr lang="ko-KR" altLang="en-US" b="1" dirty="0">
                <a:solidFill>
                  <a:srgbClr val="00B050"/>
                </a:solidFill>
              </a:rPr>
              <a:t>는 동료로 편입</a:t>
            </a:r>
            <a:r>
              <a:rPr lang="ko-KR" altLang="en-US" dirty="0"/>
              <a:t>된다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몬스터를 쓰러뜨릴 때 낮은 확률로 장비 아이템을 획득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B050"/>
                </a:solidFill>
              </a:rPr>
              <a:t>동료와 장비는 각 탭에서 강화</a:t>
            </a:r>
            <a:r>
              <a:rPr lang="ko-KR" altLang="en-US" dirty="0"/>
              <a:t>할 수 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플레이어는 터치를 통해서 공격을 하지만 동료는 자동공격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게임을 종료하면 플레이어는 공격하지 않지만 동료는 공격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스스로 스테이지를 계속해서 진행하고 재화를 모은다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일반적인 게임은 플레이 시간이 줄어들면 손해를 봤다고 생각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방치형 게임은 종료해도 계속해서 재화가 쌓이므로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유저는 내가 언제 돌아와도 재화나 보너스가 있을 것이라는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B050"/>
                </a:solidFill>
              </a:rPr>
              <a:t>기대심리</a:t>
            </a:r>
            <a:r>
              <a:rPr lang="ko-KR" altLang="en-US" dirty="0"/>
              <a:t>를 가지게 됨</a:t>
            </a:r>
            <a:r>
              <a:rPr lang="en-US" altLang="ko-KR" dirty="0"/>
              <a:t>. (</a:t>
            </a:r>
            <a:r>
              <a:rPr lang="ko-KR" altLang="en-US" b="1" dirty="0">
                <a:solidFill>
                  <a:srgbClr val="00B050"/>
                </a:solidFill>
              </a:rPr>
              <a:t>동료를 모아야 하는 이유가 생김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717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xmlns="" id="{07BB4CA2-C394-48DA-AA71-939AD4E08E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087976"/>
              </p:ext>
            </p:extLst>
          </p:nvPr>
        </p:nvGraphicFramePr>
        <p:xfrm>
          <a:off x="2164700" y="475065"/>
          <a:ext cx="3364596" cy="5916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" r:id="rId3" imgW="9142560" imgH="16253640" progId="">
                  <p:embed/>
                </p:oleObj>
              </mc:Choice>
              <mc:Fallback>
                <p:oleObj r:id="rId3" imgW="9142560" imgH="16253640" progId="">
                  <p:embed/>
                  <p:pic>
                    <p:nvPicPr>
                      <p:cNvPr id="74" name="개체 73">
                        <a:extLst>
                          <a:ext uri="{FF2B5EF4-FFF2-40B4-BE49-F238E27FC236}">
                            <a16:creationId xmlns:a16="http://schemas.microsoft.com/office/drawing/2014/main" xmlns="" id="{DF258BF3-4F71-4D49-AB0E-DC7061D0D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4700" y="475065"/>
                        <a:ext cx="3364596" cy="5916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1A71FC6-D3B4-4519-BAA0-54D3088E3A87}"/>
              </a:ext>
            </a:extLst>
          </p:cNvPr>
          <p:cNvSpPr txBox="1"/>
          <p:nvPr/>
        </p:nvSpPr>
        <p:spPr>
          <a:xfrm>
            <a:off x="5541218" y="893013"/>
            <a:ext cx="6734536" cy="50709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PVP</a:t>
            </a:r>
            <a:r>
              <a:rPr lang="ko-KR" altLang="en-US" sz="2000" b="1" dirty="0"/>
              <a:t> 화면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PvP</a:t>
            </a:r>
            <a:r>
              <a:rPr lang="en-US" altLang="ko-KR" dirty="0"/>
              <a:t> </a:t>
            </a:r>
            <a:r>
              <a:rPr lang="ko-KR" altLang="en-US" dirty="0"/>
              <a:t>아이콘을 </a:t>
            </a:r>
            <a:r>
              <a:rPr lang="ko-KR" altLang="en-US" dirty="0" err="1"/>
              <a:t>탭하면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00B050"/>
                </a:solidFill>
              </a:rPr>
              <a:t>유저목록과 전투력</a:t>
            </a:r>
            <a:r>
              <a:rPr lang="ko-KR" altLang="en-US" dirty="0"/>
              <a:t>이 뜬다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전투력을 보고 </a:t>
            </a:r>
            <a:r>
              <a:rPr lang="ko-KR" altLang="en-US" b="1" dirty="0">
                <a:solidFill>
                  <a:srgbClr val="00B050"/>
                </a:solidFill>
              </a:rPr>
              <a:t>원하는 상대를 골라서 전투 가능</a:t>
            </a:r>
            <a:endParaRPr lang="en-US" altLang="ko-KR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상대방은 고스트 데이터로 </a:t>
            </a:r>
            <a:r>
              <a:rPr lang="en-US" altLang="ko-KR" dirty="0"/>
              <a:t>1</a:t>
            </a:r>
            <a:r>
              <a:rPr lang="ko-KR" altLang="en-US" dirty="0"/>
              <a:t>초당 한번 공격을 가한다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더 높은 전투력을 가진 상대에게 승리할 경우 큰 보상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B050"/>
                </a:solidFill>
              </a:rPr>
              <a:t>플레이어의 고스트</a:t>
            </a:r>
            <a:r>
              <a:rPr lang="ko-KR" altLang="en-US" dirty="0"/>
              <a:t>가 다른 유저에게 </a:t>
            </a:r>
            <a:r>
              <a:rPr lang="ko-KR" altLang="en-US" b="1" dirty="0">
                <a:solidFill>
                  <a:srgbClr val="00B050"/>
                </a:solidFill>
              </a:rPr>
              <a:t>승리하거나 패배할 경우</a:t>
            </a:r>
            <a:endParaRPr lang="en-US" altLang="ko-KR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b="1" dirty="0">
                <a:solidFill>
                  <a:srgbClr val="00B050"/>
                </a:solidFill>
              </a:rPr>
              <a:t>보상이 축적</a:t>
            </a:r>
            <a:r>
              <a:rPr lang="ko-KR" altLang="en-US" dirty="0"/>
              <a:t>되고 유저는 원할 때 그 보상을 받을 수 있다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하루에 </a:t>
            </a:r>
            <a:r>
              <a:rPr lang="en-US" altLang="ko-KR" dirty="0"/>
              <a:t>5</a:t>
            </a:r>
            <a:r>
              <a:rPr lang="ko-KR" altLang="en-US" dirty="0"/>
              <a:t>번 도전 가능 </a:t>
            </a:r>
            <a:r>
              <a:rPr lang="en-US" altLang="ko-KR" dirty="0"/>
              <a:t>(</a:t>
            </a:r>
            <a:r>
              <a:rPr lang="ko-KR" altLang="en-US" dirty="0"/>
              <a:t>패배시에도 소모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패배시에 </a:t>
            </a:r>
            <a:r>
              <a:rPr lang="ko-KR" altLang="en-US" dirty="0" err="1"/>
              <a:t>패널티는</a:t>
            </a:r>
            <a:r>
              <a:rPr lang="ko-KR" altLang="en-US" dirty="0"/>
              <a:t> 없음</a:t>
            </a:r>
            <a:r>
              <a:rPr lang="en-US" altLang="ko-KR" dirty="0"/>
              <a:t> (</a:t>
            </a:r>
            <a:r>
              <a:rPr lang="ko-KR" altLang="en-US" dirty="0"/>
              <a:t>보상도 없음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B050"/>
                </a:solidFill>
              </a:rPr>
              <a:t>플레이 하지 않을 때도 보상이 쌓이고</a:t>
            </a:r>
            <a:r>
              <a:rPr lang="en-US" altLang="ko-KR" dirty="0"/>
              <a:t>, </a:t>
            </a:r>
            <a:r>
              <a:rPr lang="ko-KR" altLang="en-US" dirty="0"/>
              <a:t>랭킹을 통해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다른 유저들과 자신을 비교해서 경쟁의식을 부여함</a:t>
            </a:r>
            <a:r>
              <a:rPr lang="en-US" altLang="ko-KR" dirty="0"/>
              <a:t>.</a:t>
            </a: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xmlns="" id="{586BBCE1-2FFD-4678-9D2F-89A583C73E74}"/>
              </a:ext>
            </a:extLst>
          </p:cNvPr>
          <p:cNvSpPr/>
          <p:nvPr/>
        </p:nvSpPr>
        <p:spPr>
          <a:xfrm>
            <a:off x="3937520" y="6354942"/>
            <a:ext cx="354563" cy="37341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2CD5B8B-7385-4B97-A02D-1FC99298A034}"/>
              </a:ext>
            </a:extLst>
          </p:cNvPr>
          <p:cNvSpPr txBox="1"/>
          <p:nvPr/>
        </p:nvSpPr>
        <p:spPr>
          <a:xfrm>
            <a:off x="231554" y="5092471"/>
            <a:ext cx="11336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>
                    <a:lumMod val="75000"/>
                  </a:schemeClr>
                </a:solidFill>
              </a:rPr>
              <a:t>7.</a:t>
            </a:r>
            <a:endParaRPr lang="ko-KR" altLang="en-US" sz="8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8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2069</Words>
  <Application>Microsoft Office PowerPoint</Application>
  <PresentationFormat>사용자 지정</PresentationFormat>
  <Paragraphs>333</Paragraphs>
  <Slides>33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 TU</dc:creator>
  <cp:lastModifiedBy>FullName</cp:lastModifiedBy>
  <cp:revision>872</cp:revision>
  <dcterms:created xsi:type="dcterms:W3CDTF">2019-08-21T07:00:40Z</dcterms:created>
  <dcterms:modified xsi:type="dcterms:W3CDTF">2019-09-06T06:30:27Z</dcterms:modified>
</cp:coreProperties>
</file>